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26D4B12-CA24-4BC5-9387-66DEBF20D85F}" type="datetime1">
              <a:rPr lang="en-US" smtClean="0"/>
              <a:t>4/20/2022</a:t>
            </a:fld>
            <a:endParaRPr lang="en-US"/>
          </a:p>
        </p:txBody>
      </p:sp>
      <p:sp>
        <p:nvSpPr>
          <p:cNvPr id="5" name="Footer Placeholder 4"/>
          <p:cNvSpPr>
            <a:spLocks noGrp="1"/>
          </p:cNvSpPr>
          <p:nvPr>
            <p:ph type="ftr" sz="quarter" idx="11"/>
          </p:nvPr>
        </p:nvSpPr>
        <p:spPr/>
        <p:txBody>
          <a:bodyPr/>
          <a:lstStyle/>
          <a:p>
            <a:r>
              <a:rPr lang="en-US" smtClean="0"/>
              <a:t>EoE FHOC 2022</a:t>
            </a:r>
            <a:endParaRPr lang="en-US"/>
          </a:p>
        </p:txBody>
      </p:sp>
      <p:sp>
        <p:nvSpPr>
          <p:cNvPr id="6" name="Slide Number Placeholder 5"/>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406006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079EFC6-8778-4238-909B-09F4F7FB25AA}" type="datetime1">
              <a:rPr lang="en-US" smtClean="0"/>
              <a:t>4/20/2022</a:t>
            </a:fld>
            <a:endParaRPr lang="en-US"/>
          </a:p>
        </p:txBody>
      </p:sp>
      <p:sp>
        <p:nvSpPr>
          <p:cNvPr id="5" name="Footer Placeholder 4"/>
          <p:cNvSpPr>
            <a:spLocks noGrp="1"/>
          </p:cNvSpPr>
          <p:nvPr>
            <p:ph type="ftr" sz="quarter" idx="11"/>
          </p:nvPr>
        </p:nvSpPr>
        <p:spPr/>
        <p:txBody>
          <a:bodyPr/>
          <a:lstStyle/>
          <a:p>
            <a:r>
              <a:rPr lang="en-US" smtClean="0"/>
              <a:t>EoE FHOC 2022</a:t>
            </a:r>
            <a:endParaRPr lang="en-US"/>
          </a:p>
        </p:txBody>
      </p:sp>
      <p:sp>
        <p:nvSpPr>
          <p:cNvPr id="6" name="Slide Number Placeholder 5"/>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3163045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5799" y="274640"/>
            <a:ext cx="2971801"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60400" y="274640"/>
            <a:ext cx="8712201"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11B24C0-903F-4793-BFD5-681B9EF89DB7}" type="datetime1">
              <a:rPr lang="en-US" smtClean="0"/>
              <a:t>4/20/2022</a:t>
            </a:fld>
            <a:endParaRPr lang="en-US"/>
          </a:p>
        </p:txBody>
      </p:sp>
      <p:sp>
        <p:nvSpPr>
          <p:cNvPr id="5" name="Footer Placeholder 4"/>
          <p:cNvSpPr>
            <a:spLocks noGrp="1"/>
          </p:cNvSpPr>
          <p:nvPr>
            <p:ph type="ftr" sz="quarter" idx="11"/>
          </p:nvPr>
        </p:nvSpPr>
        <p:spPr/>
        <p:txBody>
          <a:bodyPr/>
          <a:lstStyle/>
          <a:p>
            <a:r>
              <a:rPr lang="en-US" smtClean="0"/>
              <a:t>EoE FHOC 2022</a:t>
            </a:r>
            <a:endParaRPr lang="en-US"/>
          </a:p>
        </p:txBody>
      </p:sp>
      <p:sp>
        <p:nvSpPr>
          <p:cNvPr id="6" name="Slide Number Placeholder 5"/>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86919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9A7FBF9-0336-4AD9-812F-9451242A6C18}" type="datetime1">
              <a:rPr lang="en-US" smtClean="0"/>
              <a:t>4/20/2022</a:t>
            </a:fld>
            <a:endParaRPr lang="en-US"/>
          </a:p>
        </p:txBody>
      </p:sp>
      <p:sp>
        <p:nvSpPr>
          <p:cNvPr id="5" name="Footer Placeholder 4"/>
          <p:cNvSpPr>
            <a:spLocks noGrp="1"/>
          </p:cNvSpPr>
          <p:nvPr>
            <p:ph type="ftr" sz="quarter" idx="11"/>
          </p:nvPr>
        </p:nvSpPr>
        <p:spPr/>
        <p:txBody>
          <a:bodyPr/>
          <a:lstStyle/>
          <a:p>
            <a:r>
              <a:rPr lang="en-US" smtClean="0"/>
              <a:t>EoE FHOC 2022</a:t>
            </a:r>
            <a:endParaRPr lang="en-US"/>
          </a:p>
        </p:txBody>
      </p:sp>
      <p:sp>
        <p:nvSpPr>
          <p:cNvPr id="6" name="Slide Number Placeholder 5"/>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395955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F103A8D-4F7B-4634-98AD-A045218A3A69}" type="datetime1">
              <a:rPr lang="en-US" smtClean="0"/>
              <a:t>4/20/2022</a:t>
            </a:fld>
            <a:endParaRPr lang="en-US"/>
          </a:p>
        </p:txBody>
      </p:sp>
      <p:sp>
        <p:nvSpPr>
          <p:cNvPr id="5" name="Footer Placeholder 4"/>
          <p:cNvSpPr>
            <a:spLocks noGrp="1"/>
          </p:cNvSpPr>
          <p:nvPr>
            <p:ph type="ftr" sz="quarter" idx="11"/>
          </p:nvPr>
        </p:nvSpPr>
        <p:spPr/>
        <p:txBody>
          <a:bodyPr/>
          <a:lstStyle/>
          <a:p>
            <a:r>
              <a:rPr lang="en-US" smtClean="0"/>
              <a:t>EoE FHOC 2022</a:t>
            </a:r>
            <a:endParaRPr lang="en-US"/>
          </a:p>
        </p:txBody>
      </p:sp>
      <p:sp>
        <p:nvSpPr>
          <p:cNvPr id="6" name="Slide Number Placeholder 5"/>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332997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604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705601" y="1600202"/>
            <a:ext cx="5842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61AAA86-C66C-4820-B0C5-AE22D4F86F7B}" type="datetime1">
              <a:rPr lang="en-US" smtClean="0"/>
              <a:t>4/20/2022</a:t>
            </a:fld>
            <a:endParaRPr lang="en-US"/>
          </a:p>
        </p:txBody>
      </p:sp>
      <p:sp>
        <p:nvSpPr>
          <p:cNvPr id="6" name="Footer Placeholder 5"/>
          <p:cNvSpPr>
            <a:spLocks noGrp="1"/>
          </p:cNvSpPr>
          <p:nvPr>
            <p:ph type="ftr" sz="quarter" idx="11"/>
          </p:nvPr>
        </p:nvSpPr>
        <p:spPr/>
        <p:txBody>
          <a:bodyPr/>
          <a:lstStyle/>
          <a:p>
            <a:r>
              <a:rPr lang="en-US" smtClean="0"/>
              <a:t>EoE FHOC 2022</a:t>
            </a:r>
            <a:endParaRPr lang="en-US"/>
          </a:p>
        </p:txBody>
      </p:sp>
      <p:sp>
        <p:nvSpPr>
          <p:cNvPr id="7" name="Slide Number Placeholder 6"/>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327842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7" y="1535113"/>
            <a:ext cx="538903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7" y="2174875"/>
            <a:ext cx="538903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DA00ED8-52D7-4FA4-8E0B-165B5269E506}" type="datetime1">
              <a:rPr lang="en-US" smtClean="0"/>
              <a:t>4/20/2022</a:t>
            </a:fld>
            <a:endParaRPr lang="en-US"/>
          </a:p>
        </p:txBody>
      </p:sp>
      <p:sp>
        <p:nvSpPr>
          <p:cNvPr id="8" name="Footer Placeholder 7"/>
          <p:cNvSpPr>
            <a:spLocks noGrp="1"/>
          </p:cNvSpPr>
          <p:nvPr>
            <p:ph type="ftr" sz="quarter" idx="11"/>
          </p:nvPr>
        </p:nvSpPr>
        <p:spPr/>
        <p:txBody>
          <a:bodyPr/>
          <a:lstStyle/>
          <a:p>
            <a:r>
              <a:rPr lang="en-US" smtClean="0"/>
              <a:t>EoE FHOC 2022</a:t>
            </a:r>
            <a:endParaRPr lang="en-US"/>
          </a:p>
        </p:txBody>
      </p:sp>
      <p:sp>
        <p:nvSpPr>
          <p:cNvPr id="9" name="Slide Number Placeholder 8"/>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227335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4671C195-06C5-46FF-A333-4D7EF150CA75}" type="datetime1">
              <a:rPr lang="en-US" smtClean="0"/>
              <a:t>4/20/2022</a:t>
            </a:fld>
            <a:endParaRPr lang="en-US"/>
          </a:p>
        </p:txBody>
      </p:sp>
      <p:sp>
        <p:nvSpPr>
          <p:cNvPr id="4" name="Footer Placeholder 3"/>
          <p:cNvSpPr>
            <a:spLocks noGrp="1"/>
          </p:cNvSpPr>
          <p:nvPr>
            <p:ph type="ftr" sz="quarter" idx="11"/>
          </p:nvPr>
        </p:nvSpPr>
        <p:spPr/>
        <p:txBody>
          <a:bodyPr/>
          <a:lstStyle/>
          <a:p>
            <a:r>
              <a:rPr lang="en-US" smtClean="0"/>
              <a:t>EoE FHOC 2022</a:t>
            </a:r>
            <a:endParaRPr lang="en-US"/>
          </a:p>
        </p:txBody>
      </p:sp>
      <p:sp>
        <p:nvSpPr>
          <p:cNvPr id="5" name="Slide Number Placeholder 4"/>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128324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A3844-A368-46D4-88B0-3A27B22EE3F0}" type="datetime1">
              <a:rPr lang="en-US" smtClean="0"/>
              <a:t>4/20/2022</a:t>
            </a:fld>
            <a:endParaRPr lang="en-US"/>
          </a:p>
        </p:txBody>
      </p:sp>
      <p:sp>
        <p:nvSpPr>
          <p:cNvPr id="3" name="Footer Placeholder 2"/>
          <p:cNvSpPr>
            <a:spLocks noGrp="1"/>
          </p:cNvSpPr>
          <p:nvPr>
            <p:ph type="ftr" sz="quarter" idx="11"/>
          </p:nvPr>
        </p:nvSpPr>
        <p:spPr/>
        <p:txBody>
          <a:bodyPr/>
          <a:lstStyle/>
          <a:p>
            <a:r>
              <a:rPr lang="en-US" smtClean="0"/>
              <a:t>EoE FHOC 2022</a:t>
            </a:r>
            <a:endParaRPr lang="en-US"/>
          </a:p>
        </p:txBody>
      </p:sp>
      <p:sp>
        <p:nvSpPr>
          <p:cNvPr id="4" name="Slide Number Placeholder 3"/>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400387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4" y="273052"/>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0"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FB47D56-B083-4FEA-9D8C-B741DAEF0F25}" type="datetime1">
              <a:rPr lang="en-US" smtClean="0"/>
              <a:t>4/20/2022</a:t>
            </a:fld>
            <a:endParaRPr lang="en-US"/>
          </a:p>
        </p:txBody>
      </p:sp>
      <p:sp>
        <p:nvSpPr>
          <p:cNvPr id="6" name="Footer Placeholder 5"/>
          <p:cNvSpPr>
            <a:spLocks noGrp="1"/>
          </p:cNvSpPr>
          <p:nvPr>
            <p:ph type="ftr" sz="quarter" idx="11"/>
          </p:nvPr>
        </p:nvSpPr>
        <p:spPr/>
        <p:txBody>
          <a:bodyPr/>
          <a:lstStyle/>
          <a:p>
            <a:r>
              <a:rPr lang="en-US" smtClean="0"/>
              <a:t>EoE FHOC 2022</a:t>
            </a:r>
            <a:endParaRPr lang="en-US"/>
          </a:p>
        </p:txBody>
      </p:sp>
      <p:sp>
        <p:nvSpPr>
          <p:cNvPr id="7" name="Slide Number Placeholder 6"/>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171075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2B374A3-1097-4F8D-81BF-4E5DC636C1C8}" type="datetime1">
              <a:rPr lang="en-US" smtClean="0"/>
              <a:t>4/20/2022</a:t>
            </a:fld>
            <a:endParaRPr lang="en-US"/>
          </a:p>
        </p:txBody>
      </p:sp>
      <p:sp>
        <p:nvSpPr>
          <p:cNvPr id="6" name="Footer Placeholder 5"/>
          <p:cNvSpPr>
            <a:spLocks noGrp="1"/>
          </p:cNvSpPr>
          <p:nvPr>
            <p:ph type="ftr" sz="quarter" idx="11"/>
          </p:nvPr>
        </p:nvSpPr>
        <p:spPr/>
        <p:txBody>
          <a:bodyPr/>
          <a:lstStyle/>
          <a:p>
            <a:r>
              <a:rPr lang="en-US" smtClean="0"/>
              <a:t>EoE FHOC 2022</a:t>
            </a:r>
            <a:endParaRPr lang="en-US"/>
          </a:p>
        </p:txBody>
      </p:sp>
      <p:sp>
        <p:nvSpPr>
          <p:cNvPr id="7" name="Slide Number Placeholder 6"/>
          <p:cNvSpPr>
            <a:spLocks noGrp="1"/>
          </p:cNvSpPr>
          <p:nvPr>
            <p:ph type="sldNum" sz="quarter" idx="12"/>
          </p:nvPr>
        </p:nvSpPr>
        <p:spPr/>
        <p:txBody>
          <a:bodyPr/>
          <a:lstStyle/>
          <a:p>
            <a:fld id="{11909224-70E5-0D40-A893-84B19D5C4D90}" type="slidenum">
              <a:rPr lang="en-US" smtClean="0"/>
              <a:t>‹#›</a:t>
            </a:fld>
            <a:endParaRPr lang="en-US"/>
          </a:p>
        </p:txBody>
      </p:sp>
    </p:spTree>
    <p:extLst>
      <p:ext uri="{BB962C8B-B14F-4D97-AF65-F5344CB8AC3E}">
        <p14:creationId xmlns:p14="http://schemas.microsoft.com/office/powerpoint/2010/main" val="30267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EA092-BD7E-4222-B75C-213CF55B3F49}" type="datetime1">
              <a:rPr lang="en-US" smtClean="0"/>
              <a:t>4/20/2022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EoE FHOC 2022</a:t>
            </a:r>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09224-70E5-0D40-A893-84B19D5C4D90}" type="slidenum">
              <a:rPr lang="en-US" smtClean="0"/>
              <a:t>‹#›</a:t>
            </a:fld>
            <a:endParaRPr lang="en-US"/>
          </a:p>
        </p:txBody>
      </p:sp>
    </p:spTree>
    <p:extLst>
      <p:ext uri="{BB962C8B-B14F-4D97-AF65-F5344CB8AC3E}">
        <p14:creationId xmlns:p14="http://schemas.microsoft.com/office/powerpoint/2010/main" val="83755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andreastofengland.co.uk/drug-calculators"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401017" y="1330407"/>
            <a:ext cx="7389966" cy="571533"/>
          </a:xfrm>
          <a:prstGeom prst="rect">
            <a:avLst/>
          </a:prstGeom>
          <a:solidFill>
            <a:schemeClr val="accent1">
              <a:lumMod val="20000"/>
              <a:lumOff val="80000"/>
            </a:schemeClr>
          </a:solidFill>
          <a:ln w="19050" cmpd="sng">
            <a:solidFill>
              <a:srgbClr val="000000"/>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2400" b="1" dirty="0">
                <a:solidFill>
                  <a:prstClr val="black"/>
                </a:solidFill>
                <a:latin typeface="Calibri"/>
              </a:rPr>
              <a:t>Additional Information</a:t>
            </a:r>
          </a:p>
        </p:txBody>
      </p:sp>
      <p:sp>
        <p:nvSpPr>
          <p:cNvPr id="44" name="Rectangle 43"/>
          <p:cNvSpPr/>
          <p:nvPr/>
        </p:nvSpPr>
        <p:spPr>
          <a:xfrm>
            <a:off x="2401017" y="2184691"/>
            <a:ext cx="7389966" cy="3781330"/>
          </a:xfrm>
          <a:prstGeom prst="rect">
            <a:avLst/>
          </a:prstGeom>
          <a:solidFill>
            <a:schemeClr val="accent1">
              <a:lumMod val="20000"/>
              <a:lumOff val="80000"/>
            </a:schemeClr>
          </a:solidFill>
          <a:ln w="19050" cmpd="sng">
            <a:solidFill>
              <a:srgbClr val="000000"/>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b="1" dirty="0">
              <a:solidFill>
                <a:prstClr val="black"/>
              </a:solidFill>
              <a:latin typeface="Calibri"/>
            </a:endParaRPr>
          </a:p>
        </p:txBody>
      </p:sp>
      <p:cxnSp>
        <p:nvCxnSpPr>
          <p:cNvPr id="13" name="Straight Connector 12"/>
          <p:cNvCxnSpPr/>
          <p:nvPr/>
        </p:nvCxnSpPr>
        <p:spPr>
          <a:xfrm>
            <a:off x="3299191" y="2049411"/>
            <a:ext cx="559361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0900883" y="1"/>
            <a:ext cx="0" cy="6863113"/>
          </a:xfrm>
          <a:prstGeom prst="line">
            <a:avLst/>
          </a:prstGeom>
          <a:ln w="31750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276458" y="6395004"/>
            <a:ext cx="801373" cy="369332"/>
          </a:xfrm>
          <a:prstGeom prst="rect">
            <a:avLst/>
          </a:prstGeom>
          <a:noFill/>
        </p:spPr>
        <p:txBody>
          <a:bodyPr wrap="none" rtlCol="0">
            <a:spAutoFit/>
          </a:bodyPr>
          <a:lstStyle/>
          <a:p>
            <a:pPr defTabSz="457200"/>
            <a:r>
              <a:rPr lang="en-US" dirty="0">
                <a:solidFill>
                  <a:prstClr val="black"/>
                </a:solidFill>
                <a:latin typeface="Calibri"/>
              </a:rPr>
              <a:t>Page 1</a:t>
            </a:r>
          </a:p>
        </p:txBody>
      </p:sp>
      <p:sp>
        <p:nvSpPr>
          <p:cNvPr id="5" name="Rectangle 4"/>
          <p:cNvSpPr/>
          <p:nvPr/>
        </p:nvSpPr>
        <p:spPr>
          <a:xfrm>
            <a:off x="2530592" y="5413658"/>
            <a:ext cx="7143211" cy="389198"/>
          </a:xfrm>
          <a:prstGeom prst="rect">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 name="TextBox 2"/>
          <p:cNvSpPr txBox="1"/>
          <p:nvPr/>
        </p:nvSpPr>
        <p:spPr>
          <a:xfrm>
            <a:off x="2517765" y="5375189"/>
            <a:ext cx="7489003" cy="307777"/>
          </a:xfrm>
          <a:prstGeom prst="rect">
            <a:avLst/>
          </a:prstGeom>
          <a:noFill/>
        </p:spPr>
        <p:txBody>
          <a:bodyPr wrap="square" rtlCol="0">
            <a:spAutoFit/>
          </a:bodyPr>
          <a:lstStyle/>
          <a:p>
            <a:pPr defTabSz="457200"/>
            <a:r>
              <a:rPr lang="en-US" sz="1400" b="1" smtClean="0">
                <a:solidFill>
                  <a:prstClr val="black"/>
                </a:solidFill>
                <a:latin typeface="Calibri"/>
              </a:rPr>
              <a:t>PaNDR EMERGENCY DRUG CALCULATOR: </a:t>
            </a:r>
            <a:endParaRPr lang="en-US" sz="1400" dirty="0">
              <a:solidFill>
                <a:prstClr val="black"/>
              </a:solidFill>
              <a:latin typeface="Calibri"/>
            </a:endParaRPr>
          </a:p>
        </p:txBody>
      </p:sp>
      <p:graphicFrame>
        <p:nvGraphicFramePr>
          <p:cNvPr id="20" name="Table 19"/>
          <p:cNvGraphicFramePr>
            <a:graphicFrameLocks noGrp="1"/>
          </p:cNvGraphicFramePr>
          <p:nvPr>
            <p:extLst/>
          </p:nvPr>
        </p:nvGraphicFramePr>
        <p:xfrm>
          <a:off x="2601623" y="3081374"/>
          <a:ext cx="6988754" cy="1483360"/>
        </p:xfrm>
        <a:graphic>
          <a:graphicData uri="http://schemas.openxmlformats.org/drawingml/2006/table">
            <a:tbl>
              <a:tblPr firstRow="1" bandRow="1">
                <a:tableStyleId>{5C22544A-7EE6-4342-B048-85BDC9FD1C3A}</a:tableStyleId>
              </a:tblPr>
              <a:tblGrid>
                <a:gridCol w="6106259">
                  <a:extLst>
                    <a:ext uri="{9D8B030D-6E8A-4147-A177-3AD203B41FA5}">
                      <a16:colId xmlns:a16="http://schemas.microsoft.com/office/drawing/2014/main" val="20000"/>
                    </a:ext>
                  </a:extLst>
                </a:gridCol>
                <a:gridCol w="882495">
                  <a:extLst>
                    <a:ext uri="{9D8B030D-6E8A-4147-A177-3AD203B41FA5}">
                      <a16:colId xmlns:a16="http://schemas.microsoft.com/office/drawing/2014/main" val="20001"/>
                    </a:ext>
                  </a:extLst>
                </a:gridCol>
              </a:tblGrid>
              <a:tr h="370840">
                <a:tc>
                  <a:txBody>
                    <a:bodyPr/>
                    <a:lstStyle/>
                    <a:p>
                      <a:endParaRPr lang="en-US" dirty="0">
                        <a:solidFill>
                          <a:schemeClr val="tx1"/>
                        </a:solidFill>
                      </a:endParaRPr>
                    </a:p>
                  </a:txBody>
                  <a:tcP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r>
                        <a:rPr lang="en-US" u="none" dirty="0">
                          <a:solidFill>
                            <a:schemeClr val="tx1"/>
                          </a:solidFill>
                        </a:rPr>
                        <a:t>Page</a:t>
                      </a:r>
                    </a:p>
                  </a:txBody>
                  <a:tcP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dirty="0">
                          <a:solidFill>
                            <a:schemeClr val="tx1"/>
                          </a:solidFill>
                        </a:rPr>
                        <a:t>Neonatal</a:t>
                      </a:r>
                      <a:r>
                        <a:rPr lang="en-US" baseline="0" dirty="0">
                          <a:solidFill>
                            <a:schemeClr val="tx1"/>
                          </a:solidFill>
                        </a:rPr>
                        <a:t> Emergency Drugs – Summary Table</a:t>
                      </a:r>
                      <a:endParaRPr lang="en-US" dirty="0">
                        <a:solidFill>
                          <a:schemeClr val="tx1"/>
                        </a:solidFill>
                      </a:endParaRPr>
                    </a:p>
                  </a:txBody>
                  <a:tcPr>
                    <a:lnL w="12700" cap="flat" cmpd="sng" algn="ctr">
                      <a:noFill/>
                      <a:prstDash val="solid"/>
                      <a:round/>
                      <a:headEnd type="none" w="med" len="med"/>
                      <a:tailEnd type="none" w="med" len="med"/>
                    </a:lnL>
                    <a:lnR w="12700" cmpd="sng">
                      <a:noFill/>
                    </a:lnR>
                    <a:lnT w="38100" cmpd="sng">
                      <a:noFill/>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a:t>
                      </a:r>
                      <a:endParaRPr lang="en-US" dirty="0">
                        <a:solidFill>
                          <a:schemeClr val="tx1"/>
                        </a:solidFill>
                      </a:endParaRPr>
                    </a:p>
                  </a:txBody>
                  <a:tcPr>
                    <a:lnL w="12700" cmpd="sng">
                      <a:noFill/>
                    </a:lnL>
                    <a:lnR w="12700" cap="flat" cmpd="sng" algn="ctr">
                      <a:noFill/>
                      <a:prstDash val="solid"/>
                      <a:round/>
                      <a:headEnd type="none" w="med" len="med"/>
                      <a:tailEnd type="none" w="med" len="med"/>
                    </a:lnR>
                    <a:lnT w="38100" cmpd="sng">
                      <a:noFill/>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sz="1800" kern="1200" dirty="0">
                          <a:solidFill>
                            <a:schemeClr val="dk1"/>
                          </a:solidFill>
                          <a:latin typeface="+mn-lt"/>
                          <a:ea typeface="+mn-ea"/>
                          <a:cs typeface="+mn-cs"/>
                        </a:rPr>
                        <a:t>Indications for Placental Pathology</a:t>
                      </a:r>
                      <a:endParaRPr lang="en-US" dirty="0">
                        <a:solidFill>
                          <a:schemeClr val="tx1"/>
                        </a:solidFill>
                      </a:endParaRPr>
                    </a:p>
                  </a:txBody>
                  <a:tcPr>
                    <a:lnL w="12700" cap="flat" cmpd="sng" algn="ctr">
                      <a:noFill/>
                      <a:prstDash val="solid"/>
                      <a:round/>
                      <a:headEnd type="none" w="med" len="med"/>
                      <a:tailEnd type="none" w="med" len="med"/>
                    </a:lnL>
                    <a:lnR w="12700" cmpd="sng">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53</a:t>
                      </a:r>
                    </a:p>
                  </a:txBody>
                  <a:tcPr>
                    <a:lnL w="12700" cmpd="sng">
                      <a:noFill/>
                    </a:lnL>
                    <a:lnR w="1270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sz="1800" kern="1200" dirty="0">
                          <a:solidFill>
                            <a:schemeClr val="dk1"/>
                          </a:solidFill>
                          <a:latin typeface="+mn-lt"/>
                          <a:ea typeface="+mn-ea"/>
                          <a:cs typeface="+mn-cs"/>
                        </a:rPr>
                        <a:t>Copyright</a:t>
                      </a:r>
                      <a:r>
                        <a:rPr lang="en-US" sz="1800" kern="1200" baseline="0" dirty="0">
                          <a:solidFill>
                            <a:schemeClr val="dk1"/>
                          </a:solidFill>
                          <a:latin typeface="+mn-lt"/>
                          <a:ea typeface="+mn-ea"/>
                          <a:cs typeface="+mn-cs"/>
                        </a:rPr>
                        <a:t> Statement &amp; Disclaimer</a:t>
                      </a:r>
                      <a:endParaRPr lang="en-US" dirty="0">
                        <a:solidFill>
                          <a:schemeClr val="tx1"/>
                        </a:solidFill>
                      </a:endParaRPr>
                    </a:p>
                  </a:txBody>
                  <a:tcPr>
                    <a:lnL w="12700" cap="flat" cmpd="sng" algn="ctr">
                      <a:noFill/>
                      <a:prstDash val="solid"/>
                      <a:round/>
                      <a:headEnd type="none" w="med" len="med"/>
                      <a:tailEnd type="none" w="med" len="med"/>
                    </a:lnL>
                    <a:lnR w="12700" cmpd="sng">
                      <a:noFill/>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solidFill>
                            <a:schemeClr val="tx1"/>
                          </a:solidFill>
                        </a:rPr>
                        <a:t>54</a:t>
                      </a:r>
                    </a:p>
                  </a:txBody>
                  <a:tcPr>
                    <a:lnL w="12700" cmpd="sng">
                      <a:noFill/>
                    </a:lnL>
                    <a:lnR w="12700" cap="flat" cmpd="sng" algn="ctr">
                      <a:no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Footer Placeholder 1"/>
          <p:cNvSpPr>
            <a:spLocks noGrp="1"/>
          </p:cNvSpPr>
          <p:nvPr>
            <p:ph type="ftr" sz="quarter" idx="11"/>
          </p:nvPr>
        </p:nvSpPr>
        <p:spPr/>
        <p:txBody>
          <a:bodyPr/>
          <a:lstStyle/>
          <a:p>
            <a:pPr defTabSz="457200"/>
            <a:r>
              <a:rPr lang="en-US" dirty="0" err="1">
                <a:solidFill>
                  <a:prstClr val="black">
                    <a:tint val="75000"/>
                  </a:prstClr>
                </a:solidFill>
                <a:latin typeface="Calibri"/>
              </a:rPr>
              <a:t>EoE</a:t>
            </a:r>
            <a:r>
              <a:rPr lang="en-US" dirty="0">
                <a:solidFill>
                  <a:prstClr val="black">
                    <a:tint val="75000"/>
                  </a:prstClr>
                </a:solidFill>
                <a:latin typeface="Calibri"/>
              </a:rPr>
              <a:t> FHOC </a:t>
            </a:r>
            <a:r>
              <a:rPr lang="en-US" dirty="0" smtClean="0">
                <a:solidFill>
                  <a:prstClr val="black">
                    <a:tint val="75000"/>
                  </a:prstClr>
                </a:solidFill>
                <a:latin typeface="Calibri"/>
              </a:rPr>
              <a:t>2022</a:t>
            </a:r>
            <a:endParaRPr lang="en-US" dirty="0">
              <a:solidFill>
                <a:prstClr val="black">
                  <a:tint val="75000"/>
                </a:prstClr>
              </a:solidFill>
              <a:latin typeface="Calibri"/>
            </a:endParaRPr>
          </a:p>
        </p:txBody>
      </p:sp>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49075" y="6045727"/>
            <a:ext cx="1441908" cy="776986"/>
          </a:xfrm>
          <a:prstGeom prst="rect">
            <a:avLst/>
          </a:prstGeom>
        </p:spPr>
      </p:pic>
      <p:sp>
        <p:nvSpPr>
          <p:cNvPr id="4" name="Rectangle 3"/>
          <p:cNvSpPr/>
          <p:nvPr/>
        </p:nvSpPr>
        <p:spPr>
          <a:xfrm>
            <a:off x="5541691" y="5390577"/>
            <a:ext cx="3346685" cy="276999"/>
          </a:xfrm>
          <a:prstGeom prst="rect">
            <a:avLst/>
          </a:prstGeom>
        </p:spPr>
        <p:txBody>
          <a:bodyPr wrap="none">
            <a:spAutoFit/>
          </a:bodyPr>
          <a:lstStyle/>
          <a:p>
            <a:r>
              <a:rPr lang="en-GB" sz="1200" dirty="0">
                <a:hlinkClick r:id="rId3"/>
              </a:rPr>
              <a:t>https://pandreastofengland.co.uk/drug-calculators</a:t>
            </a:r>
            <a:endParaRPr lang="en-GB" sz="1200" dirty="0"/>
          </a:p>
        </p:txBody>
      </p:sp>
      <p:grpSp>
        <p:nvGrpSpPr>
          <p:cNvPr id="23" name="Group 22"/>
          <p:cNvGrpSpPr/>
          <p:nvPr/>
        </p:nvGrpSpPr>
        <p:grpSpPr>
          <a:xfrm>
            <a:off x="2401017" y="236196"/>
            <a:ext cx="5769429" cy="866237"/>
            <a:chOff x="317476" y="60473"/>
            <a:chExt cx="9297506" cy="891976"/>
          </a:xfrm>
        </p:grpSpPr>
        <p:sp>
          <p:nvSpPr>
            <p:cNvPr id="27" name="Rectangle 26"/>
            <p:cNvSpPr/>
            <p:nvPr/>
          </p:nvSpPr>
          <p:spPr>
            <a:xfrm>
              <a:off x="317476" y="60473"/>
              <a:ext cx="9297506" cy="891976"/>
            </a:xfrm>
            <a:prstGeom prst="rect">
              <a:avLst/>
            </a:prstGeom>
            <a:noFill/>
            <a:ln w="38100" cmpd="dbl">
              <a:solidFill>
                <a:srgbClr val="005EB8"/>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479623" y="306719"/>
              <a:ext cx="8973208" cy="461665"/>
            </a:xfrm>
            <a:prstGeom prst="rect">
              <a:avLst/>
            </a:prstGeom>
            <a:noFill/>
            <a:ln>
              <a:noFill/>
            </a:ln>
          </p:spPr>
          <p:txBody>
            <a:bodyPr wrap="none" rtlCol="0">
              <a:spAutoFit/>
            </a:bodyPr>
            <a:lstStyle/>
            <a:p>
              <a:pPr algn="ctr"/>
              <a:r>
                <a:rPr lang="en-US" b="1" dirty="0">
                  <a:latin typeface="Microsoft Tai Le"/>
                  <a:cs typeface="Microsoft Tai Le"/>
                </a:rPr>
                <a:t>FIRST HOUR OF CARE: QUICK REFERENCE MANUAL</a:t>
              </a:r>
            </a:p>
            <a:p>
              <a:pPr algn="ctr"/>
              <a:endParaRPr lang="en-US" sz="600" b="1" dirty="0">
                <a:latin typeface="Microsoft Tai Le"/>
                <a:cs typeface="Microsoft Tai Le"/>
              </a:endParaRPr>
            </a:p>
          </p:txBody>
        </p:sp>
      </p:gr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57553" y="301811"/>
            <a:ext cx="1346888" cy="800622"/>
          </a:xfrm>
          <a:prstGeom prst="rect">
            <a:avLst/>
          </a:prstGeom>
        </p:spPr>
      </p:pic>
    </p:spTree>
    <p:extLst>
      <p:ext uri="{BB962C8B-B14F-4D97-AF65-F5344CB8AC3E}">
        <p14:creationId xmlns:p14="http://schemas.microsoft.com/office/powerpoint/2010/main" val="4089106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81667" y="317360"/>
            <a:ext cx="8819444" cy="6091969"/>
          </a:xfrm>
          <a:prstGeom prst="rect">
            <a:avLst/>
          </a:prstGeom>
          <a:solidFill>
            <a:schemeClr val="accent1">
              <a:lumMod val="20000"/>
              <a:lumOff val="80000"/>
            </a:schemeClr>
          </a:solidFill>
          <a:ln w="19050" cmpd="sng">
            <a:solidFill>
              <a:srgbClr val="000000"/>
            </a:solidFill>
            <a:miter lim="800000"/>
          </a:ln>
          <a:effectLst/>
        </p:spPr>
        <p:style>
          <a:lnRef idx="1">
            <a:schemeClr val="accent1"/>
          </a:lnRef>
          <a:fillRef idx="3">
            <a:schemeClr val="accent1"/>
          </a:fillRef>
          <a:effectRef idx="2">
            <a:schemeClr val="accent1"/>
          </a:effectRef>
          <a:fontRef idx="minor">
            <a:schemeClr val="lt1"/>
          </a:fontRef>
        </p:style>
        <p:txBody>
          <a:bodyPr rtlCol="0" anchor="t"/>
          <a:lstStyle/>
          <a:p>
            <a:pPr defTabSz="457200"/>
            <a:endParaRPr lang="en-US" b="1" dirty="0">
              <a:solidFill>
                <a:prstClr val="black"/>
              </a:solidFill>
              <a:latin typeface="Calibri"/>
            </a:endParaRPr>
          </a:p>
        </p:txBody>
      </p:sp>
      <p:sp>
        <p:nvSpPr>
          <p:cNvPr id="19" name="TextBox 18"/>
          <p:cNvSpPr txBox="1"/>
          <p:nvPr/>
        </p:nvSpPr>
        <p:spPr>
          <a:xfrm>
            <a:off x="1276458" y="6395004"/>
            <a:ext cx="801373" cy="369332"/>
          </a:xfrm>
          <a:prstGeom prst="rect">
            <a:avLst/>
          </a:prstGeom>
          <a:noFill/>
        </p:spPr>
        <p:txBody>
          <a:bodyPr wrap="none" rtlCol="0">
            <a:spAutoFit/>
          </a:bodyPr>
          <a:lstStyle/>
          <a:p>
            <a:pPr defTabSz="457200"/>
            <a:r>
              <a:rPr lang="en-US" dirty="0">
                <a:solidFill>
                  <a:prstClr val="black"/>
                </a:solidFill>
                <a:latin typeface="Calibri"/>
              </a:rPr>
              <a:t>Page 2</a:t>
            </a:r>
          </a:p>
        </p:txBody>
      </p:sp>
      <p:cxnSp>
        <p:nvCxnSpPr>
          <p:cNvPr id="7" name="Straight Connector 6"/>
          <p:cNvCxnSpPr/>
          <p:nvPr/>
        </p:nvCxnSpPr>
        <p:spPr>
          <a:xfrm>
            <a:off x="10900883" y="1"/>
            <a:ext cx="0" cy="6863113"/>
          </a:xfrm>
          <a:prstGeom prst="line">
            <a:avLst/>
          </a:prstGeom>
          <a:ln w="31750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1455069" y="335850"/>
            <a:ext cx="4009230" cy="338554"/>
          </a:xfrm>
          <a:prstGeom prst="rect">
            <a:avLst/>
          </a:prstGeom>
          <a:noFill/>
        </p:spPr>
        <p:txBody>
          <a:bodyPr wrap="none" rtlCol="0">
            <a:spAutoFit/>
          </a:bodyPr>
          <a:lstStyle/>
          <a:p>
            <a:pPr defTabSz="457200"/>
            <a:r>
              <a:rPr lang="en-GB" sz="1600" b="1" dirty="0">
                <a:solidFill>
                  <a:prstClr val="black"/>
                </a:solidFill>
                <a:latin typeface="Calibri"/>
              </a:rPr>
              <a:t>Neonatal Emergency Drugs – Summary Table</a:t>
            </a:r>
          </a:p>
        </p:txBody>
      </p:sp>
      <p:graphicFrame>
        <p:nvGraphicFramePr>
          <p:cNvPr id="2" name="Table 1"/>
          <p:cNvGraphicFramePr>
            <a:graphicFrameLocks noGrp="1"/>
          </p:cNvGraphicFramePr>
          <p:nvPr>
            <p:extLst/>
          </p:nvPr>
        </p:nvGraphicFramePr>
        <p:xfrm>
          <a:off x="1532379" y="672662"/>
          <a:ext cx="8682703" cy="5238695"/>
        </p:xfrm>
        <a:graphic>
          <a:graphicData uri="http://schemas.openxmlformats.org/drawingml/2006/table">
            <a:tbl>
              <a:tblPr firstRow="1" bandRow="1">
                <a:tableStyleId>{2D5ABB26-0587-4C30-8999-92F81FD0307C}</a:tableStyleId>
              </a:tblPr>
              <a:tblGrid>
                <a:gridCol w="1973678">
                  <a:extLst>
                    <a:ext uri="{9D8B030D-6E8A-4147-A177-3AD203B41FA5}">
                      <a16:colId xmlns:a16="http://schemas.microsoft.com/office/drawing/2014/main" val="20000"/>
                    </a:ext>
                  </a:extLst>
                </a:gridCol>
                <a:gridCol w="1031785">
                  <a:extLst>
                    <a:ext uri="{9D8B030D-6E8A-4147-A177-3AD203B41FA5}">
                      <a16:colId xmlns:a16="http://schemas.microsoft.com/office/drawing/2014/main" val="20001"/>
                    </a:ext>
                  </a:extLst>
                </a:gridCol>
                <a:gridCol w="1282262">
                  <a:extLst>
                    <a:ext uri="{9D8B030D-6E8A-4147-A177-3AD203B41FA5}">
                      <a16:colId xmlns:a16="http://schemas.microsoft.com/office/drawing/2014/main" val="20002"/>
                    </a:ext>
                  </a:extLst>
                </a:gridCol>
                <a:gridCol w="1025054">
                  <a:extLst>
                    <a:ext uri="{9D8B030D-6E8A-4147-A177-3AD203B41FA5}">
                      <a16:colId xmlns:a16="http://schemas.microsoft.com/office/drawing/2014/main" val="20003"/>
                    </a:ext>
                  </a:extLst>
                </a:gridCol>
                <a:gridCol w="1119883">
                  <a:extLst>
                    <a:ext uri="{9D8B030D-6E8A-4147-A177-3AD203B41FA5}">
                      <a16:colId xmlns:a16="http://schemas.microsoft.com/office/drawing/2014/main" val="20004"/>
                    </a:ext>
                  </a:extLst>
                </a:gridCol>
                <a:gridCol w="1140432">
                  <a:extLst>
                    <a:ext uri="{9D8B030D-6E8A-4147-A177-3AD203B41FA5}">
                      <a16:colId xmlns:a16="http://schemas.microsoft.com/office/drawing/2014/main" val="20005"/>
                    </a:ext>
                  </a:extLst>
                </a:gridCol>
                <a:gridCol w="1109609">
                  <a:extLst>
                    <a:ext uri="{9D8B030D-6E8A-4147-A177-3AD203B41FA5}">
                      <a16:colId xmlns:a16="http://schemas.microsoft.com/office/drawing/2014/main" val="20006"/>
                    </a:ext>
                  </a:extLst>
                </a:gridCol>
              </a:tblGrid>
              <a:tr h="304801">
                <a:tc>
                  <a:txBody>
                    <a:bodyPr/>
                    <a:lstStyle/>
                    <a:p>
                      <a:pPr algn="l"/>
                      <a:r>
                        <a:rPr lang="en-US" sz="1400" b="1" dirty="0">
                          <a:solidFill>
                            <a:schemeClr val="bg1"/>
                          </a:solidFill>
                        </a:rPr>
                        <a:t>Drug</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tc>
                  <a:txBody>
                    <a:bodyPr/>
                    <a:lstStyle/>
                    <a:p>
                      <a:pPr algn="l"/>
                      <a:r>
                        <a:rPr lang="en-US" sz="1400" b="1" dirty="0">
                          <a:solidFill>
                            <a:schemeClr val="bg1"/>
                          </a:solidFill>
                        </a:rPr>
                        <a:t>Dose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tc>
                  <a:txBody>
                    <a:bodyPr/>
                    <a:lstStyle/>
                    <a:p>
                      <a:pPr algn="l"/>
                      <a:r>
                        <a:rPr lang="en-US" sz="1400" b="1" dirty="0">
                          <a:solidFill>
                            <a:schemeClr val="bg1"/>
                          </a:solidFill>
                        </a:rPr>
                        <a:t>Preparation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1kg Infant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2kg Infant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3 kg Infant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4 kg</a:t>
                      </a:r>
                      <a:r>
                        <a:rPr lang="en-US" sz="1400" b="1" baseline="0" dirty="0">
                          <a:solidFill>
                            <a:schemeClr val="bg1"/>
                          </a:solidFill>
                        </a:rPr>
                        <a:t> Infant</a:t>
                      </a:r>
                      <a:endParaRPr lang="en-US" sz="1400" b="1" dirty="0">
                        <a:solidFill>
                          <a:schemeClr val="bg1"/>
                        </a:solidFill>
                      </a:endParaRP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57150" cap="flat" cmpd="sng" algn="ctr">
                      <a:solidFill>
                        <a:scrgbClr r="0" g="0" b="0"/>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1294896">
                <a:tc>
                  <a:txBody>
                    <a:bodyPr/>
                    <a:lstStyle/>
                    <a:p>
                      <a:r>
                        <a:rPr lang="en-US" sz="1400" b="1" dirty="0"/>
                        <a:t>ADRENALINE</a:t>
                      </a:r>
                    </a:p>
                    <a:p>
                      <a:r>
                        <a:rPr lang="en-US" sz="1100" b="0" i="1" baseline="0" dirty="0" smtClean="0">
                          <a:latin typeface="Wingdings"/>
                          <a:ea typeface="Wingdings"/>
                          <a:cs typeface="Wingdings"/>
                          <a:sym typeface="Wingdings"/>
                        </a:rPr>
                        <a:t> </a:t>
                      </a:r>
                      <a:r>
                        <a:rPr lang="en-US" sz="1100" b="0" i="1" baseline="0" dirty="0" smtClean="0">
                          <a:latin typeface="+mn-lt"/>
                          <a:ea typeface="Wingdings"/>
                          <a:cs typeface="Wingdings"/>
                          <a:sym typeface="Wingdings"/>
                        </a:rPr>
                        <a:t>Intravenous is the preferred route, intra-</a:t>
                      </a:r>
                      <a:r>
                        <a:rPr lang="en-US" sz="1100" b="0" i="1" baseline="0" dirty="0" err="1" smtClean="0">
                          <a:latin typeface="+mn-lt"/>
                          <a:ea typeface="Wingdings"/>
                          <a:cs typeface="Wingdings"/>
                          <a:sym typeface="Wingdings"/>
                        </a:rPr>
                        <a:t>osseus</a:t>
                      </a:r>
                      <a:r>
                        <a:rPr lang="en-US" sz="1100" b="0" i="1" baseline="0" dirty="0" smtClean="0">
                          <a:latin typeface="+mn-lt"/>
                          <a:ea typeface="Wingdings"/>
                          <a:cs typeface="Wingdings"/>
                          <a:sym typeface="Wingdings"/>
                        </a:rPr>
                        <a:t> is an alternative</a:t>
                      </a:r>
                      <a:endParaRPr lang="en-US" sz="400" i="1" dirty="0">
                        <a:latin typeface="+mn-lt"/>
                      </a:endParaRPr>
                    </a:p>
                    <a:p>
                      <a:r>
                        <a:rPr lang="en-US" sz="1100" b="0" i="1" baseline="0" dirty="0" smtClean="0">
                          <a:latin typeface="Wingdings"/>
                          <a:ea typeface="Wingdings"/>
                          <a:cs typeface="Wingdings"/>
                          <a:sym typeface="Wingdings"/>
                        </a:rPr>
                        <a:t> </a:t>
                      </a:r>
                      <a:r>
                        <a:rPr lang="en-US" sz="1100" b="0" i="1" baseline="0" dirty="0" smtClean="0">
                          <a:latin typeface="+mn-lt"/>
                          <a:ea typeface="Wingdings"/>
                          <a:cs typeface="Wingdings"/>
                          <a:sym typeface="Wingdings"/>
                        </a:rPr>
                        <a:t>Subsequent doses every 3-5 minutes if heart rate remains &lt; 60 min-1</a:t>
                      </a:r>
                      <a:endParaRPr lang="en-US" sz="1100" i="1" dirty="0">
                        <a:latin typeface="+mn-lt"/>
                      </a:endParaRP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20 </a:t>
                      </a:r>
                      <a:r>
                        <a:rPr lang="en-US" sz="1200" dirty="0"/>
                        <a:t>micrograms/kg</a:t>
                      </a:r>
                      <a:r>
                        <a:rPr lang="en-US" sz="1200" baseline="0" dirty="0"/>
                        <a:t> UVC/IV/ET</a:t>
                      </a:r>
                      <a:r>
                        <a:rPr lang="en-US" sz="1200" baseline="0" dirty="0" smtClean="0"/>
                        <a:t>*</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1:10,000</a:t>
                      </a:r>
                    </a:p>
                    <a:p>
                      <a:r>
                        <a:rPr lang="en-US" sz="1100" i="1" dirty="0"/>
                        <a:t>(100 microgram/ml)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baseline="0" dirty="0" smtClean="0"/>
                        <a:t>20 </a:t>
                      </a:r>
                      <a:r>
                        <a:rPr lang="en-US" sz="1200" baseline="0" dirty="0"/>
                        <a:t>micrograms</a:t>
                      </a:r>
                    </a:p>
                    <a:p>
                      <a:r>
                        <a:rPr lang="en-US" sz="1200" baseline="0" dirty="0"/>
                        <a:t>(</a:t>
                      </a:r>
                      <a:r>
                        <a:rPr lang="en-US" sz="1200" baseline="0" dirty="0" smtClean="0"/>
                        <a:t>0.2ml)</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smtClean="0"/>
                        <a:t>40 micrograms</a:t>
                      </a:r>
                      <a:endParaRPr lang="en-US" sz="1200" dirty="0"/>
                    </a:p>
                    <a:p>
                      <a:r>
                        <a:rPr lang="en-US" sz="1200" dirty="0"/>
                        <a:t>(</a:t>
                      </a:r>
                      <a:r>
                        <a:rPr lang="en-US" sz="1200" dirty="0" smtClean="0"/>
                        <a:t>0.4ml</a:t>
                      </a:r>
                      <a:r>
                        <a:rPr lang="en-US" sz="1200" dirty="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6</a:t>
                      </a:r>
                      <a:r>
                        <a:rPr lang="en-US" sz="1200" dirty="0" smtClean="0"/>
                        <a:t>0 </a:t>
                      </a:r>
                      <a:r>
                        <a:rPr lang="en-US" sz="1200" dirty="0"/>
                        <a:t>micrograms </a:t>
                      </a:r>
                    </a:p>
                    <a:p>
                      <a:r>
                        <a:rPr lang="en-US" sz="1200" dirty="0"/>
                        <a:t>(</a:t>
                      </a:r>
                      <a:r>
                        <a:rPr lang="en-US" sz="1200" dirty="0" smtClean="0"/>
                        <a:t>0.6ml</a:t>
                      </a:r>
                      <a:r>
                        <a:rPr lang="en-US" sz="1200" dirty="0"/>
                        <a: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8</a:t>
                      </a:r>
                      <a:r>
                        <a:rPr lang="en-US" sz="1200" dirty="0" smtClean="0"/>
                        <a:t>0 </a:t>
                      </a:r>
                      <a:r>
                        <a:rPr lang="en-US" sz="1200" dirty="0"/>
                        <a:t>micrograms</a:t>
                      </a:r>
                    </a:p>
                    <a:p>
                      <a:r>
                        <a:rPr lang="en-US" sz="1200" dirty="0"/>
                        <a:t>(</a:t>
                      </a:r>
                      <a:r>
                        <a:rPr lang="en-US" sz="1200" dirty="0" smtClean="0"/>
                        <a:t>0.8ml</a:t>
                      </a:r>
                      <a:r>
                        <a:rPr lang="en-US" sz="1200" dirty="0"/>
                        <a:t>)</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5715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1307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a:t>SODIUM </a:t>
                      </a:r>
                      <a:r>
                        <a:rPr lang="en-US" sz="1400" b="1" dirty="0" smtClean="0"/>
                        <a:t>BICARBONATE</a:t>
                      </a:r>
                    </a:p>
                    <a:p>
                      <a:pPr marL="0" marR="0" indent="0" algn="l" defTabSz="457200" rtl="0" eaLnBrk="1" fontAlgn="auto" latinLnBrk="0" hangingPunct="1">
                        <a:lnSpc>
                          <a:spcPct val="100000"/>
                        </a:lnSpc>
                        <a:spcBef>
                          <a:spcPts val="0"/>
                        </a:spcBef>
                        <a:spcAft>
                          <a:spcPts val="0"/>
                        </a:spcAft>
                        <a:buClrTx/>
                        <a:buSzTx/>
                        <a:buFontTx/>
                        <a:buNone/>
                        <a:tabLst/>
                        <a:defRPr/>
                      </a:pPr>
                      <a:r>
                        <a:rPr lang="en-US" sz="1000" b="0" dirty="0" smtClean="0"/>
                        <a:t>May</a:t>
                      </a:r>
                      <a:r>
                        <a:rPr lang="en-US" sz="1000" b="0" baseline="0" dirty="0" smtClean="0"/>
                        <a:t> be considered in a prolonged unresponsive resuscitation to reverse </a:t>
                      </a:r>
                      <a:r>
                        <a:rPr lang="en-US" sz="1000" b="0" baseline="0" dirty="0" err="1" smtClean="0"/>
                        <a:t>intracardiac</a:t>
                      </a:r>
                      <a:r>
                        <a:rPr lang="en-US" sz="1000" b="0" baseline="0" dirty="0" smtClean="0"/>
                        <a:t> acidosis</a:t>
                      </a:r>
                      <a:endParaRPr lang="en-US" sz="1000" b="0"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1 to</a:t>
                      </a:r>
                      <a:r>
                        <a:rPr lang="en-US" sz="1200" baseline="0" dirty="0"/>
                        <a:t> 2 </a:t>
                      </a:r>
                      <a:r>
                        <a:rPr lang="en-US" sz="1200" baseline="0" dirty="0" err="1"/>
                        <a:t>mmol</a:t>
                      </a:r>
                      <a:r>
                        <a:rPr lang="en-US" sz="1200" baseline="0" dirty="0"/>
                        <a:t>/kg</a:t>
                      </a:r>
                    </a:p>
                    <a:p>
                      <a:r>
                        <a:rPr lang="en-US" sz="1200" baseline="0" dirty="0"/>
                        <a:t>UVC/IV</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4.2%</a:t>
                      </a:r>
                      <a:r>
                        <a:rPr lang="en-US" sz="1200" baseline="0" dirty="0"/>
                        <a:t> </a:t>
                      </a:r>
                      <a:r>
                        <a:rPr lang="en-US" sz="1200" b="1" dirty="0"/>
                        <a:t>OR</a:t>
                      </a:r>
                      <a:r>
                        <a:rPr lang="en-US" sz="1200" dirty="0"/>
                        <a:t> </a:t>
                      </a:r>
                    </a:p>
                    <a:p>
                      <a:r>
                        <a:rPr lang="en-US" sz="1200" dirty="0"/>
                        <a:t>8.4% diluted 1:1 with 10% Dextrose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1</a:t>
                      </a:r>
                      <a:r>
                        <a:rPr lang="en-US" sz="1200" baseline="0" dirty="0"/>
                        <a:t> to </a:t>
                      </a:r>
                      <a:r>
                        <a:rPr lang="en-US" sz="1200" dirty="0"/>
                        <a:t>2 </a:t>
                      </a:r>
                      <a:r>
                        <a:rPr lang="en-US" sz="1200" dirty="0" err="1"/>
                        <a:t>mmol</a:t>
                      </a:r>
                      <a:endParaRPr lang="en-US" sz="1200" dirty="0"/>
                    </a:p>
                    <a:p>
                      <a:r>
                        <a:rPr lang="en-US" sz="1200" dirty="0"/>
                        <a:t>(2</a:t>
                      </a:r>
                      <a:r>
                        <a:rPr lang="en-US" sz="1200" baseline="0" dirty="0"/>
                        <a:t> to 4ml)</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2</a:t>
                      </a:r>
                      <a:r>
                        <a:rPr lang="en-US" sz="1200" baseline="0" dirty="0"/>
                        <a:t> to </a:t>
                      </a:r>
                      <a:r>
                        <a:rPr lang="en-US" sz="1200" dirty="0"/>
                        <a:t>4 </a:t>
                      </a:r>
                      <a:r>
                        <a:rPr lang="en-US" sz="1200" dirty="0" err="1"/>
                        <a:t>mmol</a:t>
                      </a:r>
                      <a:endParaRPr lang="en-US" sz="1200" dirty="0"/>
                    </a:p>
                    <a:p>
                      <a:r>
                        <a:rPr lang="en-US" sz="1200" dirty="0"/>
                        <a:t>(4</a:t>
                      </a:r>
                      <a:r>
                        <a:rPr lang="en-US" sz="1200" baseline="0" dirty="0"/>
                        <a:t> to 8ml)</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3 to 6 </a:t>
                      </a:r>
                      <a:r>
                        <a:rPr lang="en-US" sz="1200" dirty="0" err="1"/>
                        <a:t>mmol</a:t>
                      </a:r>
                      <a:endParaRPr lang="en-US" sz="1200" dirty="0"/>
                    </a:p>
                    <a:p>
                      <a:r>
                        <a:rPr lang="en-US" sz="1200" dirty="0"/>
                        <a:t>(6 to 12ml)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4 to 8 </a:t>
                      </a:r>
                      <a:r>
                        <a:rPr lang="en-US" sz="1200" dirty="0" err="1"/>
                        <a:t>mmol</a:t>
                      </a:r>
                      <a:endParaRPr lang="en-US" sz="1200" dirty="0"/>
                    </a:p>
                    <a:p>
                      <a:r>
                        <a:rPr lang="en-US" sz="1200" dirty="0"/>
                        <a:t>(8 to 16ml)</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1965435">
                <a:tc>
                  <a:txBody>
                    <a:bodyPr/>
                    <a:lstStyle/>
                    <a:p>
                      <a:r>
                        <a:rPr lang="en-US" sz="1400" b="1" dirty="0"/>
                        <a:t>VOLUME</a:t>
                      </a:r>
                    </a:p>
                    <a:p>
                      <a:r>
                        <a:rPr lang="en-US" sz="1100" b="0" i="1" baseline="0" dirty="0">
                          <a:latin typeface="Wingdings"/>
                          <a:ea typeface="Wingdings"/>
                          <a:cs typeface="Wingdings"/>
                          <a:sym typeface="Wingdings"/>
                        </a:rPr>
                        <a:t> </a:t>
                      </a:r>
                      <a:r>
                        <a:rPr lang="en-US" sz="1100" b="0" i="1" dirty="0"/>
                        <a:t>Caution in using</a:t>
                      </a:r>
                      <a:r>
                        <a:rPr lang="en-US" sz="1100" b="0" i="1" baseline="0" dirty="0"/>
                        <a:t> repeat doses; risk of myocardial dysfunction 2° to hypoxia</a:t>
                      </a:r>
                    </a:p>
                    <a:p>
                      <a:endParaRPr lang="en-US" sz="400" b="0" i="1" baseline="0" dirty="0"/>
                    </a:p>
                    <a:p>
                      <a:r>
                        <a:rPr lang="en-US" sz="1100" b="0" i="1" baseline="0" dirty="0">
                          <a:latin typeface="Wingdings"/>
                          <a:ea typeface="Wingdings"/>
                          <a:cs typeface="Wingdings"/>
                          <a:sym typeface="Wingdings"/>
                        </a:rPr>
                        <a:t> </a:t>
                      </a:r>
                      <a:r>
                        <a:rPr lang="en-US" sz="1100" b="0" i="1" baseline="0" dirty="0"/>
                        <a:t>Risk of </a:t>
                      </a:r>
                      <a:r>
                        <a:rPr lang="en-US" sz="1100" b="0" i="1" baseline="0" dirty="0" err="1"/>
                        <a:t>hyperchloraemic</a:t>
                      </a:r>
                      <a:r>
                        <a:rPr lang="en-US" sz="1100" b="0" i="1" baseline="0" dirty="0"/>
                        <a:t> acidosis with repeat use of saline</a:t>
                      </a:r>
                      <a:endParaRPr lang="en-US" sz="1050" b="0" i="1"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10</a:t>
                      </a:r>
                      <a:r>
                        <a:rPr lang="en-US" sz="1200" baseline="0" dirty="0"/>
                        <a:t> ml/kg</a:t>
                      </a:r>
                    </a:p>
                    <a:p>
                      <a:r>
                        <a:rPr lang="en-US" sz="1200" baseline="0" dirty="0" smtClean="0"/>
                        <a:t>UVC/IV</a:t>
                      </a:r>
                    </a:p>
                    <a:p>
                      <a:endParaRPr lang="en-US" sz="1200" baseline="0" dirty="0" smtClean="0"/>
                    </a:p>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0.9% Saline</a:t>
                      </a:r>
                    </a:p>
                    <a:p>
                      <a:endParaRPr lang="en-US" sz="500" dirty="0"/>
                    </a:p>
                    <a:p>
                      <a:r>
                        <a:rPr lang="en-US" sz="1200" b="1" dirty="0"/>
                        <a:t>OR </a:t>
                      </a:r>
                    </a:p>
                    <a:p>
                      <a:endParaRPr lang="en-US" sz="40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a:t>Emergency ‘O Rhesus</a:t>
                      </a:r>
                      <a:r>
                        <a:rPr lang="en-US" sz="1100" baseline="0" dirty="0"/>
                        <a:t> </a:t>
                      </a:r>
                      <a:r>
                        <a:rPr lang="en-US" sz="1100" dirty="0"/>
                        <a:t> –</a:t>
                      </a:r>
                      <a:r>
                        <a:rPr lang="en-US" sz="1100" dirty="0" err="1"/>
                        <a:t>ve</a:t>
                      </a:r>
                      <a:r>
                        <a:rPr lang="en-US" sz="1100" dirty="0"/>
                        <a:t>’  blood (neonatal</a:t>
                      </a:r>
                      <a:r>
                        <a:rPr lang="en-US" sz="1100" baseline="0" dirty="0"/>
                        <a:t> pack) </a:t>
                      </a:r>
                      <a:r>
                        <a:rPr lang="en-US" sz="1100" baseline="0" dirty="0" smtClean="0"/>
                        <a:t>if suspected blood loss unresponsive to other </a:t>
                      </a:r>
                      <a:r>
                        <a:rPr lang="en-US" sz="1100" kern="1200" dirty="0" smtClean="0">
                          <a:solidFill>
                            <a:schemeClr val="tx1"/>
                          </a:solidFill>
                          <a:effectLst/>
                          <a:latin typeface="+mn-lt"/>
                          <a:ea typeface="+mn-ea"/>
                          <a:cs typeface="+mn-cs"/>
                        </a:rPr>
                        <a:t>resuscitative measures </a:t>
                      </a:r>
                      <a:endParaRPr lang="en-US" sz="11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10ml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20ml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30ml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tc>
                  <a:txBody>
                    <a:bodyPr/>
                    <a:lstStyle/>
                    <a:p>
                      <a:r>
                        <a:rPr lang="en-US" sz="1200" dirty="0"/>
                        <a:t>40ml</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3485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a:t>10% DEXTROSE</a:t>
                      </a:r>
                      <a:r>
                        <a:rPr lang="en-US" sz="1400" b="1" baseline="0" dirty="0"/>
                        <a:t> (Glucose)</a:t>
                      </a:r>
                      <a:endParaRPr lang="en-US" sz="1400" b="1" dirty="0"/>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2.5 ml/kg</a:t>
                      </a:r>
                    </a:p>
                    <a:p>
                      <a:r>
                        <a:rPr lang="en-US" sz="1200" dirty="0"/>
                        <a:t>(=250 mg/kg of</a:t>
                      </a:r>
                      <a:r>
                        <a:rPr lang="en-US" sz="1200" baseline="0" dirty="0"/>
                        <a:t> glucose</a:t>
                      </a:r>
                      <a:r>
                        <a:rPr lang="en-US" sz="1200" dirty="0"/>
                        <a:t>)</a:t>
                      </a:r>
                    </a:p>
                    <a:p>
                      <a:r>
                        <a:rPr lang="en-US" sz="1200" dirty="0"/>
                        <a:t>UVC/IV</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10% Dextrose ([10g Glucose / 100ml] = 100mg/ml)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2.5ml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5ml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7.5ml</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200" dirty="0"/>
                        <a:t>10ml</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bl>
          </a:graphicData>
        </a:graphic>
      </p:graphicFrame>
      <p:sp>
        <p:nvSpPr>
          <p:cNvPr id="3" name="TextBox 2"/>
          <p:cNvSpPr txBox="1"/>
          <p:nvPr/>
        </p:nvSpPr>
        <p:spPr>
          <a:xfrm>
            <a:off x="1532379" y="5944899"/>
            <a:ext cx="8682703" cy="430887"/>
          </a:xfrm>
          <a:prstGeom prst="rect">
            <a:avLst/>
          </a:prstGeom>
          <a:solidFill>
            <a:srgbClr val="FFFFFF"/>
          </a:solidFill>
          <a:ln w="28575" cmpd="sng">
            <a:solidFill>
              <a:schemeClr val="tx1"/>
            </a:solidFill>
          </a:ln>
        </p:spPr>
        <p:txBody>
          <a:bodyPr wrap="square" rtlCol="0">
            <a:spAutoFit/>
          </a:bodyPr>
          <a:lstStyle/>
          <a:p>
            <a:pPr defTabSz="457200"/>
            <a:r>
              <a:rPr lang="en-US" sz="1100" dirty="0">
                <a:solidFill>
                  <a:prstClr val="black"/>
                </a:solidFill>
                <a:latin typeface="Calibri"/>
              </a:rPr>
              <a:t>* Adrenalin can be given via intra-tracheal route if intubated and no other access available. 100 micrograms kg-1 (1.0 mL kg-1 of 1:10,000 adrenaline [1000 micrograms in 10 mL])" "If tracheal adrenaline is given IV or IO access should still be sought.  </a:t>
            </a:r>
          </a:p>
        </p:txBody>
      </p:sp>
      <p:sp>
        <p:nvSpPr>
          <p:cNvPr id="9" name="TextBox 8"/>
          <p:cNvSpPr txBox="1"/>
          <p:nvPr/>
        </p:nvSpPr>
        <p:spPr>
          <a:xfrm>
            <a:off x="2824656" y="6432334"/>
            <a:ext cx="7417022" cy="261610"/>
          </a:xfrm>
          <a:prstGeom prst="rect">
            <a:avLst/>
          </a:prstGeom>
          <a:noFill/>
        </p:spPr>
        <p:txBody>
          <a:bodyPr wrap="square" rtlCol="0">
            <a:spAutoFit/>
          </a:bodyPr>
          <a:lstStyle/>
          <a:p>
            <a:pPr defTabSz="457200"/>
            <a:r>
              <a:rPr lang="en-US" sz="1100" b="1" dirty="0">
                <a:solidFill>
                  <a:prstClr val="black"/>
                </a:solidFill>
                <a:latin typeface="Microsoft Tai Le"/>
                <a:cs typeface="Microsoft Tai Le"/>
              </a:rPr>
              <a:t>FHOC Reference: </a:t>
            </a:r>
            <a:r>
              <a:rPr lang="en-US" sz="1100" dirty="0">
                <a:solidFill>
                  <a:prstClr val="black"/>
                </a:solidFill>
                <a:latin typeface="Calibri"/>
              </a:rPr>
              <a:t>Newborn resuscitation and support of transition of infants at birth (2021) </a:t>
            </a:r>
            <a:r>
              <a:rPr lang="en-US" sz="1100" dirty="0">
                <a:solidFill>
                  <a:prstClr val="black"/>
                </a:solidFill>
                <a:latin typeface="Microsoft Tai Le"/>
                <a:cs typeface="Microsoft Tai Le"/>
              </a:rPr>
              <a:t>Resuscitation Council (UK)</a:t>
            </a:r>
          </a:p>
        </p:txBody>
      </p:sp>
      <p:cxnSp>
        <p:nvCxnSpPr>
          <p:cNvPr id="10" name="Straight Connector 9"/>
          <p:cNvCxnSpPr/>
          <p:nvPr/>
        </p:nvCxnSpPr>
        <p:spPr>
          <a:xfrm>
            <a:off x="2824656" y="6693944"/>
            <a:ext cx="7704540" cy="14374"/>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63030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1481667" y="366889"/>
            <a:ext cx="8819444" cy="5813778"/>
          </a:xfrm>
          <a:prstGeom prst="rect">
            <a:avLst/>
          </a:prstGeom>
          <a:solidFill>
            <a:schemeClr val="accent1">
              <a:lumMod val="20000"/>
              <a:lumOff val="80000"/>
            </a:schemeClr>
          </a:solidFill>
          <a:ln w="19050" cmpd="sng">
            <a:solidFill>
              <a:srgbClr val="000000"/>
            </a:solidFill>
            <a:miter lim="800000"/>
          </a:ln>
          <a:effectLst/>
        </p:spPr>
        <p:style>
          <a:lnRef idx="1">
            <a:schemeClr val="accent1"/>
          </a:lnRef>
          <a:fillRef idx="3">
            <a:schemeClr val="accent1"/>
          </a:fillRef>
          <a:effectRef idx="2">
            <a:schemeClr val="accent1"/>
          </a:effectRef>
          <a:fontRef idx="minor">
            <a:schemeClr val="lt1"/>
          </a:fontRef>
        </p:style>
        <p:txBody>
          <a:bodyPr rtlCol="0" anchor="t"/>
          <a:lstStyle/>
          <a:p>
            <a:pPr defTabSz="457200"/>
            <a:endParaRPr lang="en-US" b="1" dirty="0">
              <a:solidFill>
                <a:prstClr val="black"/>
              </a:solidFill>
              <a:latin typeface="Calibri"/>
            </a:endParaRPr>
          </a:p>
        </p:txBody>
      </p:sp>
      <p:sp>
        <p:nvSpPr>
          <p:cNvPr id="19" name="TextBox 18"/>
          <p:cNvSpPr txBox="1"/>
          <p:nvPr/>
        </p:nvSpPr>
        <p:spPr>
          <a:xfrm>
            <a:off x="1276458" y="6395004"/>
            <a:ext cx="801373" cy="369332"/>
          </a:xfrm>
          <a:prstGeom prst="rect">
            <a:avLst/>
          </a:prstGeom>
          <a:noFill/>
        </p:spPr>
        <p:txBody>
          <a:bodyPr wrap="none" rtlCol="0">
            <a:spAutoFit/>
          </a:bodyPr>
          <a:lstStyle/>
          <a:p>
            <a:pPr defTabSz="457200"/>
            <a:r>
              <a:rPr lang="en-US" dirty="0">
                <a:solidFill>
                  <a:prstClr val="black"/>
                </a:solidFill>
                <a:latin typeface="Calibri"/>
              </a:rPr>
              <a:t>Page 3</a:t>
            </a:r>
          </a:p>
        </p:txBody>
      </p:sp>
      <p:cxnSp>
        <p:nvCxnSpPr>
          <p:cNvPr id="7" name="Straight Connector 6"/>
          <p:cNvCxnSpPr/>
          <p:nvPr/>
        </p:nvCxnSpPr>
        <p:spPr>
          <a:xfrm>
            <a:off x="10900883" y="1"/>
            <a:ext cx="0" cy="6863113"/>
          </a:xfrm>
          <a:prstGeom prst="line">
            <a:avLst/>
          </a:prstGeom>
          <a:ln w="317500">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1475807" y="378989"/>
            <a:ext cx="6556903" cy="369332"/>
          </a:xfrm>
          <a:prstGeom prst="rect">
            <a:avLst/>
          </a:prstGeom>
          <a:noFill/>
        </p:spPr>
        <p:txBody>
          <a:bodyPr wrap="none" rtlCol="0">
            <a:spAutoFit/>
          </a:bodyPr>
          <a:lstStyle/>
          <a:p>
            <a:pPr defTabSz="457200"/>
            <a:r>
              <a:rPr lang="en-US" b="1" dirty="0">
                <a:solidFill>
                  <a:prstClr val="black"/>
                </a:solidFill>
                <a:latin typeface="Calibri"/>
              </a:rPr>
              <a:t>Indications for referral of placentas for pathological examination*:</a:t>
            </a:r>
          </a:p>
        </p:txBody>
      </p:sp>
      <p:graphicFrame>
        <p:nvGraphicFramePr>
          <p:cNvPr id="8" name="Table 7"/>
          <p:cNvGraphicFramePr>
            <a:graphicFrameLocks noGrp="1"/>
          </p:cNvGraphicFramePr>
          <p:nvPr>
            <p:extLst/>
          </p:nvPr>
        </p:nvGraphicFramePr>
        <p:xfrm>
          <a:off x="1734073" y="1583022"/>
          <a:ext cx="8299629" cy="4297680"/>
        </p:xfrm>
        <a:graphic>
          <a:graphicData uri="http://schemas.openxmlformats.org/drawingml/2006/table">
            <a:tbl>
              <a:tblPr firstRow="1" bandRow="1">
                <a:tableStyleId>{2D5ABB26-0587-4C30-8999-92F81FD0307C}</a:tableStyleId>
              </a:tblPr>
              <a:tblGrid>
                <a:gridCol w="2766543">
                  <a:extLst>
                    <a:ext uri="{9D8B030D-6E8A-4147-A177-3AD203B41FA5}">
                      <a16:colId xmlns:a16="http://schemas.microsoft.com/office/drawing/2014/main" val="20000"/>
                    </a:ext>
                  </a:extLst>
                </a:gridCol>
                <a:gridCol w="2766543">
                  <a:extLst>
                    <a:ext uri="{9D8B030D-6E8A-4147-A177-3AD203B41FA5}">
                      <a16:colId xmlns:a16="http://schemas.microsoft.com/office/drawing/2014/main" val="20001"/>
                    </a:ext>
                  </a:extLst>
                </a:gridCol>
                <a:gridCol w="2766543">
                  <a:extLst>
                    <a:ext uri="{9D8B030D-6E8A-4147-A177-3AD203B41FA5}">
                      <a16:colId xmlns:a16="http://schemas.microsoft.com/office/drawing/2014/main" val="20002"/>
                    </a:ext>
                  </a:extLst>
                </a:gridCol>
              </a:tblGrid>
              <a:tr h="245139">
                <a:tc>
                  <a:txBody>
                    <a:bodyPr/>
                    <a:lstStyle/>
                    <a:p>
                      <a:pPr algn="l">
                        <a:lnSpc>
                          <a:spcPct val="90000"/>
                        </a:lnSpc>
                      </a:pPr>
                      <a:r>
                        <a:rPr lang="en-US" sz="1200" dirty="0">
                          <a:solidFill>
                            <a:srgbClr val="FFFFFF"/>
                          </a:solidFill>
                        </a:rPr>
                        <a:t>Referral of placenta for examination is ESSENTIAL for:</a:t>
                      </a:r>
                    </a:p>
                  </a:txBody>
                  <a:tcPr>
                    <a:lnL w="38100" cap="flat" cmpd="sng" algn="ctr">
                      <a:solidFill>
                        <a:scrgbClr r="0" g="0" b="0"/>
                      </a:solidFill>
                      <a:prstDash val="solid"/>
                      <a:round/>
                      <a:headEnd type="none" w="med" len="med"/>
                      <a:tailEnd type="none" w="med" len="med"/>
                    </a:lnL>
                    <a:lnR w="12700" cap="flat" cmpd="sng" algn="ctr">
                      <a:solidFill>
                        <a:prstClr val="black"/>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chemeClr val="tx1"/>
                    </a:solidFill>
                  </a:tcPr>
                </a:tc>
                <a:tc>
                  <a:txBody>
                    <a:bodyPr/>
                    <a:lstStyle/>
                    <a:p>
                      <a:pPr algn="l">
                        <a:lnSpc>
                          <a:spcPct val="90000"/>
                        </a:lnSpc>
                      </a:pPr>
                      <a:r>
                        <a:rPr lang="en-US" sz="1200" dirty="0">
                          <a:solidFill>
                            <a:srgbClr val="FFFFFF"/>
                          </a:solidFill>
                        </a:rPr>
                        <a:t>Referral of placenta for examination may be DESIRABLE for:</a:t>
                      </a: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chemeClr val="tx1"/>
                    </a:solidFill>
                  </a:tcPr>
                </a:tc>
                <a:tc>
                  <a:txBody>
                    <a:bodyPr/>
                    <a:lstStyle/>
                    <a:p>
                      <a:pPr algn="l">
                        <a:lnSpc>
                          <a:spcPct val="90000"/>
                        </a:lnSpc>
                      </a:pPr>
                      <a:r>
                        <a:rPr lang="en-US" sz="1200" dirty="0">
                          <a:solidFill>
                            <a:srgbClr val="FFFFFF"/>
                          </a:solidFill>
                        </a:rPr>
                        <a:t>Referral is NOT indicated in the following conditions as pathological examination is unlikely</a:t>
                      </a:r>
                      <a:r>
                        <a:rPr lang="en-US" sz="1200" baseline="0" dirty="0">
                          <a:solidFill>
                            <a:srgbClr val="FFFFFF"/>
                          </a:solidFill>
                        </a:rPr>
                        <a:t> </a:t>
                      </a:r>
                      <a:r>
                        <a:rPr lang="en-US" sz="1200" dirty="0">
                          <a:solidFill>
                            <a:srgbClr val="FFFFFF"/>
                          </a:solidFill>
                        </a:rPr>
                        <a:t>to provide useful information:</a:t>
                      </a:r>
                    </a:p>
                  </a:txBody>
                  <a:tcPr>
                    <a:lnL w="12700" cap="flat" cmpd="sng" algn="ctr">
                      <a:solidFill>
                        <a:prstClr val="black"/>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38100" cap="flat" cmpd="sng" algn="ctr">
                      <a:solidFill>
                        <a:prstClr val="black"/>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245139">
                <a:tc>
                  <a:txBody>
                    <a:bodyPr/>
                    <a:lstStyle/>
                    <a:p>
                      <a:pPr marL="285750" indent="-285750" algn="l">
                        <a:lnSpc>
                          <a:spcPct val="110000"/>
                        </a:lnSpc>
                        <a:buFont typeface="Wingdings" charset="2"/>
                        <a:buChar char="Ø"/>
                      </a:pPr>
                      <a:r>
                        <a:rPr lang="en-US" sz="1200" b="0" dirty="0"/>
                        <a:t>Stillbirth (antepartum or </a:t>
                      </a:r>
                      <a:r>
                        <a:rPr lang="en-US" sz="1200" b="0" dirty="0" err="1"/>
                        <a:t>intrapartum</a:t>
                      </a:r>
                      <a:r>
                        <a:rPr lang="en-US" sz="1200" b="0" dirty="0"/>
                        <a:t>)</a:t>
                      </a:r>
                    </a:p>
                    <a:p>
                      <a:pPr marL="285750" indent="-285750" algn="l">
                        <a:lnSpc>
                          <a:spcPct val="110000"/>
                        </a:lnSpc>
                        <a:buFont typeface="Wingdings" charset="2"/>
                        <a:buChar char="Ø"/>
                      </a:pPr>
                      <a:r>
                        <a:rPr lang="en-US" sz="1200" b="0" dirty="0"/>
                        <a:t>Late miscarriage</a:t>
                      </a:r>
                    </a:p>
                    <a:p>
                      <a:pPr marL="285750" indent="-285750" algn="l">
                        <a:lnSpc>
                          <a:spcPct val="110000"/>
                        </a:lnSpc>
                        <a:buFont typeface="Wingdings" charset="2"/>
                        <a:buChar char="Ø"/>
                      </a:pPr>
                      <a:r>
                        <a:rPr lang="en-US" sz="1200" b="0" dirty="0"/>
                        <a:t>Severe fetal distress requiring admission to NNU</a:t>
                      </a:r>
                    </a:p>
                    <a:p>
                      <a:pPr marL="285750" indent="-285750" algn="l">
                        <a:lnSpc>
                          <a:spcPct val="110000"/>
                        </a:lnSpc>
                        <a:buFont typeface="Wingdings" charset="2"/>
                        <a:buChar char="Ø"/>
                      </a:pPr>
                      <a:r>
                        <a:rPr lang="en-US" sz="1200" b="0" dirty="0"/>
                        <a:t>Prematurity &lt;32</a:t>
                      </a:r>
                      <a:r>
                        <a:rPr lang="en-US" sz="1200" b="0" baseline="30000" dirty="0"/>
                        <a:t>+0</a:t>
                      </a:r>
                      <a:r>
                        <a:rPr lang="en-US" sz="1200" b="0" dirty="0"/>
                        <a:t> weeks gestation</a:t>
                      </a:r>
                    </a:p>
                    <a:p>
                      <a:pPr marL="285750" indent="-285750" algn="l">
                        <a:lnSpc>
                          <a:spcPct val="110000"/>
                        </a:lnSpc>
                        <a:buFont typeface="Wingdings" charset="2"/>
                        <a:buChar char="Ø"/>
                      </a:pPr>
                      <a:r>
                        <a:rPr lang="en-US" sz="1200" b="0" dirty="0"/>
                        <a:t>Fetal growth restriction with birthweight below 10th centile and corresponding abnormal fetal growth curve</a:t>
                      </a:r>
                    </a:p>
                    <a:p>
                      <a:pPr marL="285750" indent="-285750" algn="l">
                        <a:lnSpc>
                          <a:spcPct val="110000"/>
                        </a:lnSpc>
                        <a:buFont typeface="Wingdings" charset="2"/>
                        <a:buChar char="Ø"/>
                      </a:pPr>
                      <a:r>
                        <a:rPr lang="en-US" sz="1200" b="0" dirty="0"/>
                        <a:t>Fetal </a:t>
                      </a:r>
                      <a:r>
                        <a:rPr lang="en-US" sz="1200" b="0" dirty="0" err="1"/>
                        <a:t>hydrops</a:t>
                      </a:r>
                      <a:endParaRPr lang="en-US" sz="1200" b="0" dirty="0"/>
                    </a:p>
                    <a:p>
                      <a:pPr marL="285750" indent="-285750" algn="l">
                        <a:lnSpc>
                          <a:spcPct val="110000"/>
                        </a:lnSpc>
                        <a:buFont typeface="Wingdings" charset="2"/>
                        <a:buChar char="Ø"/>
                      </a:pPr>
                      <a:r>
                        <a:rPr lang="en-US" sz="1200" b="0" dirty="0"/>
                        <a:t>Maternal pyrexia (&gt;38</a:t>
                      </a:r>
                      <a:r>
                        <a:rPr lang="en-US" sz="1200" b="0" u="none" dirty="0"/>
                        <a:t>º</a:t>
                      </a:r>
                      <a:r>
                        <a:rPr lang="en-US" sz="1200" b="0" dirty="0"/>
                        <a:t>C)</a:t>
                      </a:r>
                    </a:p>
                  </a:txBody>
                  <a:tcPr>
                    <a:lnL w="38100" cap="flat" cmpd="sng" algn="ctr">
                      <a:solidFill>
                        <a:scrgbClr r="0" g="0" b="0"/>
                      </a:solidFill>
                      <a:prstDash val="solid"/>
                      <a:round/>
                      <a:headEnd type="none" w="med" len="med"/>
                      <a:tailEnd type="none" w="med" len="med"/>
                    </a:lnL>
                    <a:lnR w="127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bg1"/>
                    </a:solidFill>
                  </a:tcPr>
                </a:tc>
                <a:tc>
                  <a:txBody>
                    <a:bodyPr/>
                    <a:lstStyle/>
                    <a:p>
                      <a:pPr marL="285750" indent="-285750" algn="l">
                        <a:lnSpc>
                          <a:spcPct val="110000"/>
                        </a:lnSpc>
                        <a:buFont typeface="Wingdings" charset="2"/>
                        <a:buChar char="Ø"/>
                      </a:pPr>
                      <a:r>
                        <a:rPr lang="en-US" sz="1200" b="0" dirty="0"/>
                        <a:t>Prematurity 32</a:t>
                      </a:r>
                      <a:r>
                        <a:rPr lang="en-US" sz="1200" b="0" baseline="30000" dirty="0"/>
                        <a:t>+0</a:t>
                      </a:r>
                      <a:r>
                        <a:rPr lang="en-US" sz="1200" b="0" dirty="0"/>
                        <a:t>–36</a:t>
                      </a:r>
                      <a:r>
                        <a:rPr lang="en-US" sz="1200" b="0" baseline="30000" dirty="0"/>
                        <a:t>+6</a:t>
                      </a:r>
                      <a:r>
                        <a:rPr lang="en-US" sz="1200" b="0" dirty="0"/>
                        <a:t> weeks</a:t>
                      </a:r>
                    </a:p>
                    <a:p>
                      <a:pPr marL="285750" indent="-285750" algn="l">
                        <a:lnSpc>
                          <a:spcPct val="110000"/>
                        </a:lnSpc>
                        <a:buFont typeface="Wingdings" charset="2"/>
                        <a:buChar char="Ø"/>
                      </a:pPr>
                      <a:r>
                        <a:rPr lang="en-US" sz="1200" b="0" dirty="0"/>
                        <a:t>Placental abruption</a:t>
                      </a:r>
                    </a:p>
                    <a:p>
                      <a:pPr marL="285750" indent="-285750" algn="l">
                        <a:lnSpc>
                          <a:spcPct val="110000"/>
                        </a:lnSpc>
                        <a:buFont typeface="Wingdings" charset="2"/>
                        <a:buChar char="Ø"/>
                      </a:pPr>
                      <a:r>
                        <a:rPr lang="en-US" sz="1200" b="0" dirty="0"/>
                        <a:t>Fetal congenital malformation</a:t>
                      </a:r>
                    </a:p>
                    <a:p>
                      <a:pPr marL="285750" indent="-285750" algn="l">
                        <a:lnSpc>
                          <a:spcPct val="110000"/>
                        </a:lnSpc>
                        <a:buFont typeface="Wingdings" charset="2"/>
                        <a:buChar char="Ø"/>
                      </a:pPr>
                      <a:r>
                        <a:rPr lang="en-US" sz="1200" b="0" dirty="0"/>
                        <a:t>Rhesus (and other) </a:t>
                      </a:r>
                      <a:r>
                        <a:rPr lang="en-US" sz="1200" b="0" dirty="0" err="1"/>
                        <a:t>isoimmunisation</a:t>
                      </a:r>
                      <a:endParaRPr lang="en-US" sz="1200" b="0" dirty="0"/>
                    </a:p>
                    <a:p>
                      <a:pPr marL="285750" indent="-285750" algn="l">
                        <a:lnSpc>
                          <a:spcPct val="110000"/>
                        </a:lnSpc>
                        <a:buFont typeface="Wingdings" charset="2"/>
                        <a:buChar char="Ø"/>
                      </a:pPr>
                      <a:r>
                        <a:rPr lang="en-US" sz="1200" b="0" dirty="0"/>
                        <a:t>Morbidly adherent placenta</a:t>
                      </a:r>
                    </a:p>
                    <a:p>
                      <a:pPr marL="285750" indent="-285750" algn="l">
                        <a:lnSpc>
                          <a:spcPct val="110000"/>
                        </a:lnSpc>
                        <a:buFont typeface="Wingdings" charset="2"/>
                        <a:buChar char="Ø"/>
                      </a:pPr>
                      <a:r>
                        <a:rPr lang="en-US" sz="1200" b="0" dirty="0"/>
                        <a:t>Twins or other multiple pregnancy (uncomplicated)</a:t>
                      </a:r>
                    </a:p>
                    <a:p>
                      <a:pPr marL="285750" indent="-285750" algn="l">
                        <a:lnSpc>
                          <a:spcPct val="110000"/>
                        </a:lnSpc>
                        <a:buFont typeface="Wingdings" charset="2"/>
                        <a:buChar char="Ø"/>
                      </a:pPr>
                      <a:r>
                        <a:rPr lang="en-US" sz="1200" b="0" dirty="0"/>
                        <a:t>Abnormal placental shape (if clinically relevant)</a:t>
                      </a:r>
                    </a:p>
                    <a:p>
                      <a:pPr marL="285750" indent="-285750" algn="l">
                        <a:lnSpc>
                          <a:spcPct val="110000"/>
                        </a:lnSpc>
                        <a:buFont typeface="Wingdings" charset="2"/>
                        <a:buChar char="Ø"/>
                      </a:pPr>
                      <a:r>
                        <a:rPr lang="en-US" sz="1200" b="0" dirty="0"/>
                        <a:t>Two vessel cord, etc.</a:t>
                      </a:r>
                    </a:p>
                    <a:p>
                      <a:pPr marL="285750" indent="-285750" algn="l">
                        <a:lnSpc>
                          <a:spcPct val="110000"/>
                        </a:lnSpc>
                        <a:buFont typeface="Wingdings" charset="2"/>
                        <a:buChar char="Ø"/>
                      </a:pPr>
                      <a:r>
                        <a:rPr lang="en-US" sz="1200" b="0" dirty="0"/>
                        <a:t>Prolonged rupture of the membranes (more than 36 hours)</a:t>
                      </a:r>
                    </a:p>
                    <a:p>
                      <a:pPr marL="285750" indent="-285750" algn="l">
                        <a:lnSpc>
                          <a:spcPct val="110000"/>
                        </a:lnSpc>
                        <a:buFont typeface="Wingdings" charset="2"/>
                        <a:buChar char="Ø"/>
                      </a:pPr>
                      <a:r>
                        <a:rPr lang="en-US" sz="1200" b="0" dirty="0"/>
                        <a:t>Gestational diabetes</a:t>
                      </a:r>
                    </a:p>
                    <a:p>
                      <a:pPr marL="285750" indent="-285750" algn="l">
                        <a:lnSpc>
                          <a:spcPct val="110000"/>
                        </a:lnSpc>
                        <a:buFont typeface="Wingdings" charset="2"/>
                        <a:buChar char="Ø"/>
                      </a:pPr>
                      <a:r>
                        <a:rPr lang="en-US" sz="1200" b="0" dirty="0"/>
                        <a:t>Maternal group B streptococcus</a:t>
                      </a:r>
                    </a:p>
                    <a:p>
                      <a:pPr marL="285750" indent="-285750" algn="l">
                        <a:lnSpc>
                          <a:spcPct val="110000"/>
                        </a:lnSpc>
                        <a:buFont typeface="Wingdings" charset="2"/>
                        <a:buChar char="Ø"/>
                      </a:pPr>
                      <a:r>
                        <a:rPr lang="en-US" sz="1200" b="0" dirty="0"/>
                        <a:t>Pre-</a:t>
                      </a:r>
                      <a:r>
                        <a:rPr lang="en-US" sz="1200" b="0" dirty="0" err="1"/>
                        <a:t>eclampsia</a:t>
                      </a:r>
                      <a:r>
                        <a:rPr lang="en-US" sz="1200" b="0" dirty="0"/>
                        <a:t>/maternal hypertension</a:t>
                      </a:r>
                    </a:p>
                    <a:p>
                      <a:pPr marL="285750" indent="-285750" algn="l">
                        <a:lnSpc>
                          <a:spcPct val="110000"/>
                        </a:lnSpc>
                        <a:buFont typeface="Wingdings" charset="2"/>
                        <a:buChar char="Ø"/>
                      </a:pPr>
                      <a:r>
                        <a:rPr lang="en-US" sz="1200" b="0" dirty="0"/>
                        <a:t>Maternal coagulopathy</a:t>
                      </a:r>
                    </a:p>
                    <a:p>
                      <a:pPr marL="285750" indent="-285750" algn="l">
                        <a:lnSpc>
                          <a:spcPct val="110000"/>
                        </a:lnSpc>
                        <a:buFont typeface="Wingdings" charset="2"/>
                        <a:buChar char="Ø"/>
                      </a:pPr>
                      <a:r>
                        <a:rPr lang="en-US" sz="1200" b="0" dirty="0"/>
                        <a:t>Maternal substance abuse</a:t>
                      </a: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bg1"/>
                    </a:solidFill>
                  </a:tcPr>
                </a:tc>
                <a:tc>
                  <a:txBody>
                    <a:bodyPr/>
                    <a:lstStyle/>
                    <a:p>
                      <a:pPr marL="285750" indent="-285750" algn="l">
                        <a:lnSpc>
                          <a:spcPct val="110000"/>
                        </a:lnSpc>
                        <a:buFont typeface="Wingdings" charset="2"/>
                        <a:buChar char="Ø"/>
                      </a:pPr>
                      <a:r>
                        <a:rPr lang="en-US" sz="1200" b="0" dirty="0"/>
                        <a:t>Cholestasis of pregnancy</a:t>
                      </a:r>
                    </a:p>
                    <a:p>
                      <a:pPr marL="285750" indent="-285750" algn="l">
                        <a:lnSpc>
                          <a:spcPct val="110000"/>
                        </a:lnSpc>
                        <a:buFont typeface="Wingdings" charset="2"/>
                        <a:buChar char="Ø"/>
                      </a:pPr>
                      <a:r>
                        <a:rPr lang="en-US" sz="1200" b="0" dirty="0" err="1"/>
                        <a:t>Pruritis</a:t>
                      </a:r>
                      <a:r>
                        <a:rPr lang="en-US" sz="1200" b="0" dirty="0"/>
                        <a:t> of pregnancy</a:t>
                      </a:r>
                    </a:p>
                    <a:p>
                      <a:pPr marL="285750" indent="-285750" algn="l">
                        <a:lnSpc>
                          <a:spcPct val="110000"/>
                        </a:lnSpc>
                        <a:buFont typeface="Wingdings" charset="2"/>
                        <a:buChar char="Ø"/>
                      </a:pPr>
                      <a:r>
                        <a:rPr lang="en-US" sz="1200" b="0" dirty="0"/>
                        <a:t>Hepatitis B, HIV, etc.</a:t>
                      </a:r>
                    </a:p>
                    <a:p>
                      <a:pPr marL="285750" indent="-285750" algn="l">
                        <a:lnSpc>
                          <a:spcPct val="110000"/>
                        </a:lnSpc>
                        <a:buFont typeface="Wingdings" charset="2"/>
                        <a:buChar char="Ø"/>
                      </a:pPr>
                      <a:r>
                        <a:rPr lang="en-US" sz="1200" b="0" dirty="0"/>
                        <a:t>Other maternal disease with normal pregnancy outcome</a:t>
                      </a:r>
                    </a:p>
                    <a:p>
                      <a:pPr marL="285750" indent="-285750" algn="l">
                        <a:lnSpc>
                          <a:spcPct val="110000"/>
                        </a:lnSpc>
                        <a:buFont typeface="Wingdings" charset="2"/>
                        <a:buChar char="Ø"/>
                      </a:pPr>
                      <a:r>
                        <a:rPr lang="en-US" sz="1200" b="0" dirty="0"/>
                        <a:t>Placenta </a:t>
                      </a:r>
                      <a:r>
                        <a:rPr lang="en-US" sz="1200" b="0" dirty="0" err="1"/>
                        <a:t>praevia</a:t>
                      </a:r>
                      <a:endParaRPr lang="en-US" sz="1200" b="0" dirty="0"/>
                    </a:p>
                    <a:p>
                      <a:pPr marL="285750" indent="-285750" algn="l">
                        <a:lnSpc>
                          <a:spcPct val="110000"/>
                        </a:lnSpc>
                        <a:buFont typeface="Wingdings" charset="2"/>
                        <a:buChar char="Ø"/>
                      </a:pPr>
                      <a:r>
                        <a:rPr lang="en-US" sz="1200" b="0" dirty="0"/>
                        <a:t>Post-partum </a:t>
                      </a:r>
                      <a:r>
                        <a:rPr lang="en-US" sz="1200" b="0" dirty="0" err="1"/>
                        <a:t>haemorrhage</a:t>
                      </a:r>
                      <a:endParaRPr lang="en-US" sz="1200" b="0" dirty="0"/>
                    </a:p>
                    <a:p>
                      <a:pPr marL="285750" indent="-285750" algn="l">
                        <a:lnSpc>
                          <a:spcPct val="110000"/>
                        </a:lnSpc>
                        <a:buFont typeface="Wingdings" charset="2"/>
                        <a:buChar char="Ø"/>
                      </a:pPr>
                      <a:r>
                        <a:rPr lang="en-US" sz="1200" b="0" dirty="0" err="1"/>
                        <a:t>Polyhydramnios</a:t>
                      </a:r>
                      <a:endParaRPr lang="en-US" sz="1200" b="0" dirty="0"/>
                    </a:p>
                    <a:p>
                      <a:pPr marL="285750" indent="-285750" algn="l">
                        <a:lnSpc>
                          <a:spcPct val="110000"/>
                        </a:lnSpc>
                        <a:buFont typeface="Wingdings" charset="2"/>
                        <a:buChar char="Ø"/>
                      </a:pPr>
                      <a:r>
                        <a:rPr lang="en-US" sz="1200" b="0" dirty="0"/>
                        <a:t>Normal pregnancy</a:t>
                      </a:r>
                    </a:p>
                  </a:txBody>
                  <a:tcPr>
                    <a:lnL w="12700" cap="flat" cmpd="sng" algn="ctr">
                      <a:solidFill>
                        <a:prstClr val="black"/>
                      </a:solidFill>
                      <a:prstDash val="solid"/>
                      <a:round/>
                      <a:headEnd type="none" w="med" len="med"/>
                      <a:tailEnd type="none" w="med" len="med"/>
                    </a:lnL>
                    <a:lnR w="38100" cap="flat" cmpd="sng" algn="ctr">
                      <a:solidFill>
                        <a:scrgbClr r="0" g="0" b="0"/>
                      </a:solidFill>
                      <a:prstDash val="solid"/>
                      <a:round/>
                      <a:headEnd type="none" w="med" len="med"/>
                      <a:tailEnd type="none" w="med" len="med"/>
                    </a:lnR>
                    <a:lnT w="38100" cap="flat" cmpd="sng" algn="ctr">
                      <a:solidFill>
                        <a:prstClr val="black"/>
                      </a:solidFill>
                      <a:prstDash val="solid"/>
                      <a:round/>
                      <a:headEnd type="none" w="med" len="med"/>
                      <a:tailEnd type="none" w="med" len="med"/>
                    </a:lnT>
                    <a:lnB w="38100" cap="flat" cmpd="sng" algn="ctr">
                      <a:solidFill>
                        <a:scrgbClr r="0" g="0" b="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1420469" y="5885848"/>
            <a:ext cx="8409418" cy="276999"/>
          </a:xfrm>
          <a:prstGeom prst="rect">
            <a:avLst/>
          </a:prstGeom>
          <a:noFill/>
        </p:spPr>
        <p:txBody>
          <a:bodyPr wrap="none" rtlCol="0">
            <a:spAutoFit/>
          </a:bodyPr>
          <a:lstStyle/>
          <a:p>
            <a:pPr defTabSz="457200"/>
            <a:r>
              <a:rPr lang="en-US" sz="1200" b="1" i="1" dirty="0">
                <a:solidFill>
                  <a:prstClr val="black"/>
                </a:solidFill>
                <a:latin typeface="Calibri"/>
              </a:rPr>
              <a:t>*Royal College of Pathologists: Tissue pathway for histopathological examination of the placenta </a:t>
            </a:r>
            <a:r>
              <a:rPr lang="en-US" sz="1200" i="1" dirty="0">
                <a:solidFill>
                  <a:prstClr val="black"/>
                </a:solidFill>
                <a:latin typeface="Calibri"/>
              </a:rPr>
              <a:t>(Document G108, October 2019)</a:t>
            </a:r>
          </a:p>
        </p:txBody>
      </p:sp>
      <p:sp>
        <p:nvSpPr>
          <p:cNvPr id="4" name="TextBox 3"/>
          <p:cNvSpPr txBox="1"/>
          <p:nvPr/>
        </p:nvSpPr>
        <p:spPr>
          <a:xfrm>
            <a:off x="1734072" y="795362"/>
            <a:ext cx="8299629" cy="646331"/>
          </a:xfrm>
          <a:prstGeom prst="rect">
            <a:avLst/>
          </a:prstGeom>
          <a:solidFill>
            <a:schemeClr val="bg1"/>
          </a:solidFill>
          <a:ln w="28575" cmpd="sng">
            <a:solidFill>
              <a:schemeClr val="tx1"/>
            </a:solidFill>
          </a:ln>
        </p:spPr>
        <p:txBody>
          <a:bodyPr wrap="square" rtlCol="0">
            <a:spAutoFit/>
          </a:bodyPr>
          <a:lstStyle/>
          <a:p>
            <a:pPr defTabSz="457200"/>
            <a:r>
              <a:rPr lang="en-US" sz="1200" dirty="0">
                <a:solidFill>
                  <a:prstClr val="black"/>
                </a:solidFill>
                <a:latin typeface="Calibri"/>
              </a:rPr>
              <a:t>Examination of the placenta may provide vital information relating to the </a:t>
            </a:r>
            <a:r>
              <a:rPr lang="en-US" sz="1200" dirty="0" err="1">
                <a:solidFill>
                  <a:prstClr val="black"/>
                </a:solidFill>
                <a:latin typeface="Calibri"/>
              </a:rPr>
              <a:t>aetiology</a:t>
            </a:r>
            <a:r>
              <a:rPr lang="en-US" sz="1200" dirty="0">
                <a:solidFill>
                  <a:prstClr val="black"/>
                </a:solidFill>
                <a:latin typeface="Calibri"/>
              </a:rPr>
              <a:t> of both maternal and neonatal conditions. In this respect, it may help in management of subsequent pregnancies, as well as provide vital clues for unusual neonatal presentations and provide information for medico-legal defense. </a:t>
            </a:r>
            <a:r>
              <a:rPr lang="en-US" sz="1200" dirty="0">
                <a:solidFill>
                  <a:srgbClr val="FF0000"/>
                </a:solidFill>
                <a:latin typeface="Calibri"/>
              </a:rPr>
              <a:t>Please refer to your local guidance. </a:t>
            </a:r>
          </a:p>
        </p:txBody>
      </p:sp>
      <p:sp>
        <p:nvSpPr>
          <p:cNvPr id="5" name="Footer Placeholder 4"/>
          <p:cNvSpPr>
            <a:spLocks noGrp="1"/>
          </p:cNvSpPr>
          <p:nvPr>
            <p:ph type="ftr" sz="quarter" idx="11"/>
          </p:nvPr>
        </p:nvSpPr>
        <p:spPr/>
        <p:txBody>
          <a:bodyPr/>
          <a:lstStyle/>
          <a:p>
            <a:pPr defTabSz="457200"/>
            <a:r>
              <a:rPr lang="en-US">
                <a:solidFill>
                  <a:prstClr val="black">
                    <a:tint val="75000"/>
                  </a:prstClr>
                </a:solidFill>
                <a:latin typeface="Calibri"/>
              </a:rPr>
              <a:t>EoE FHOC 2022</a:t>
            </a:r>
          </a:p>
        </p:txBody>
      </p:sp>
    </p:spTree>
    <p:extLst>
      <p:ext uri="{BB962C8B-B14F-4D97-AF65-F5344CB8AC3E}">
        <p14:creationId xmlns:p14="http://schemas.microsoft.com/office/powerpoint/2010/main" val="313791277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599</Words>
  <Application>Microsoft Office PowerPoint</Application>
  <PresentationFormat>Widescreen</PresentationFormat>
  <Paragraphs>113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Microsoft Tai Le</vt:lpstr>
      <vt:lpstr>Wingdings</vt:lpstr>
      <vt:lpstr>1_Office Theme</vt:lpstr>
      <vt:lpstr>PowerPoint Presentation</vt:lpstr>
      <vt:lpstr>PowerPoint Presentation</vt:lpstr>
      <vt:lpstr>PowerPoint Presentation</vt:lpstr>
    </vt:vector>
  </TitlesOfParts>
  <Company>CUH (Cambridge University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Sara</dc:creator>
  <cp:lastModifiedBy>Hart, Kelly</cp:lastModifiedBy>
  <cp:revision>3</cp:revision>
  <dcterms:created xsi:type="dcterms:W3CDTF">2022-03-30T09:39:44Z</dcterms:created>
  <dcterms:modified xsi:type="dcterms:W3CDTF">2022-04-20T15:26:40Z</dcterms:modified>
</cp:coreProperties>
</file>