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revisionInfo.xml" ContentType="application/vnd.ms-powerpoint.revisioninfo+xml"/>
  <Override PartName="/ppt/changesInfos/changesInfo1.xml" ContentType="application/vnd.ms-powerpoint.changesinfo+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82" r:id="rId5"/>
    <p:sldId id="260" r:id="rId6"/>
    <p:sldId id="292" r:id="rId7"/>
    <p:sldId id="285" r:id="rId8"/>
    <p:sldId id="304" r:id="rId9"/>
    <p:sldId id="305" r:id="rId10"/>
    <p:sldId id="301" r:id="rId11"/>
    <p:sldId id="306" r:id="rId12"/>
    <p:sldId id="303" r:id="rId13"/>
    <p:sldId id="299" r:id="rId14"/>
    <p:sldId id="307" r:id="rId15"/>
    <p:sldId id="275" r:id="rId16"/>
    <p:sldId id="302" r:id="rId17"/>
    <p:sldId id="308" r:id="rId18"/>
    <p:sldId id="284" r:id="rId19"/>
    <p:sldId id="29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C2AFE5B-5E87-F168-5EC6-2B326E988957}" name="Maughan, Emilie (RTH) OUH" initials="MO" userId="S::emilie.maughan@ouh.nhs.uk::b8b896f2-ce5e-48b4-b512-08fe5bf3f24b" providerId="AD"/>
  <p188:author id="{5BBF9E76-A536-38CC-1FFC-237C7DB82543}" name="elaine.o'brien@mft.nhs.uk" initials="el" userId="S::urn:spo:guest#elaine.o'brien@mft.nhs.uk::" providerId="AD"/>
  <p188:author id="{0663EF9E-1A0F-A3E8-8599-77E26629B5A5}" name="andrea.huson@nhs.net" initials="an" userId="S::urn:spo:guest#andrea.huson@nhs.net::" providerId="AD"/>
  <p188:author id="{95E6AFB1-0C0E-F9E0-063F-F614EA931962}" name="HUSON, Andrea (SHEFFIELD CHILDREN'S NHS FOUNDATION TRUST)" initials="HA(CNFT" userId="S::andrea.huson@nhs.net::dd7a9148-8085-4717-bf32-50bb860a359a" providerId="AD"/>
  <p188:author id="{9BA000B5-DDD4-D075-42C1-3016EA3E3371}" name="emma.whitcombe@gstt.nhs.uk" initials="em" userId="S::urn:spo:guest#emma.whitcombe@gstt.nhs.uk::" providerId="AD"/>
  <p188:author id="{DF98C2DE-C37F-2BB7-F603-13D717155E35}" name="amie.cole@nhs.net" initials="am" userId="S::urn:spo:guest#amie.cole@nhs.net::"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D5EA"/>
    <a:srgbClr val="E7EBF5"/>
    <a:srgbClr val="DBEFF9"/>
    <a:srgbClr val="CCFFFF"/>
    <a:srgbClr val="F0F4E9"/>
    <a:srgbClr val="E1E9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C69406-7C99-A9A3-E166-CD7EB6225399}" v="234" dt="2023-06-27T10:25:36.753"/>
    <p1510:client id="{16A65DC3-53FB-55C4-1523-2ADDAAAC185A}" v="38" dt="2023-07-04T09:34:05.809"/>
    <p1510:client id="{2B9279F7-A5E2-5488-A1A8-756EE0853662}" v="5" dt="2023-03-20T22:39:27.784"/>
    <p1510:client id="{90A66552-21D1-EFB0-D817-EA1C4DAE9A8C}" v="136" dt="2023-06-27T13:12:58.221"/>
    <p1510:client id="{90AA5F26-1600-D4C3-5356-08DE0B8E88B1}" v="107" dt="2023-04-11T13:39:18.2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44" autoAdjust="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ie.cole@nhs.net" userId="S::urn:spo:guest#amie.cole@nhs.net::" providerId="AD" clId="Web-{90AA5F26-1600-D4C3-5356-08DE0B8E88B1}"/>
    <pc:docChg chg="modSld">
      <pc:chgData name="amie.cole@nhs.net" userId="S::urn:spo:guest#amie.cole@nhs.net::" providerId="AD" clId="Web-{90AA5F26-1600-D4C3-5356-08DE0B8E88B1}" dt="2023-04-11T13:39:17.626" v="153"/>
      <pc:docMkLst>
        <pc:docMk/>
      </pc:docMkLst>
      <pc:sldChg chg="modSp modCm">
        <pc:chgData name="amie.cole@nhs.net" userId="S::urn:spo:guest#amie.cole@nhs.net::" providerId="AD" clId="Web-{90AA5F26-1600-D4C3-5356-08DE0B8E88B1}" dt="2023-04-11T13:36:28.810" v="129"/>
        <pc:sldMkLst>
          <pc:docMk/>
          <pc:sldMk cId="2825628617" sldId="299"/>
        </pc:sldMkLst>
        <pc:graphicFrameChg chg="mod modGraphic">
          <ac:chgData name="amie.cole@nhs.net" userId="S::urn:spo:guest#amie.cole@nhs.net::" providerId="AD" clId="Web-{90AA5F26-1600-D4C3-5356-08DE0B8E88B1}" dt="2023-04-11T13:36:17.372" v="128"/>
          <ac:graphicFrameMkLst>
            <pc:docMk/>
            <pc:sldMk cId="2825628617" sldId="299"/>
            <ac:graphicFrameMk id="6" creationId="{00000000-0000-0000-0000-000000000000}"/>
          </ac:graphicFrameMkLst>
        </pc:graphicFrameChg>
        <pc:extLst>
          <p:ext xmlns:p="http://schemas.openxmlformats.org/presentationml/2006/main" uri="{D6D511B9-2390-475A-947B-AFAB55BFBCF1}">
            <pc226:cmChg xmlns:pc226="http://schemas.microsoft.com/office/powerpoint/2022/06/main/command" chg="mod">
              <pc226:chgData name="amie.cole@nhs.net" userId="S::urn:spo:guest#amie.cole@nhs.net::" providerId="AD" clId="Web-{90AA5F26-1600-D4C3-5356-08DE0B8E88B1}" dt="2023-04-11T13:36:17.357" v="127"/>
              <pc2:cmMkLst xmlns:pc2="http://schemas.microsoft.com/office/powerpoint/2019/9/main/command">
                <pc:docMk/>
                <pc:sldMk cId="2825628617" sldId="299"/>
                <pc2:cmMk id="{57908A2B-38BE-4A8D-856F-8B7DA047E49F}"/>
              </pc2:cmMkLst>
            </pc226:cmChg>
            <pc226:cmChg xmlns:pc226="http://schemas.microsoft.com/office/powerpoint/2022/06/main/command" chg="mod">
              <pc226:chgData name="amie.cole@nhs.net" userId="S::urn:spo:guest#amie.cole@nhs.net::" providerId="AD" clId="Web-{90AA5F26-1600-D4C3-5356-08DE0B8E88B1}" dt="2023-04-11T13:36:28.810" v="129"/>
              <pc2:cmMkLst xmlns:pc2="http://schemas.microsoft.com/office/powerpoint/2019/9/main/command">
                <pc:docMk/>
                <pc:sldMk cId="2825628617" sldId="299"/>
                <pc2:cmMk id="{05E309D4-0474-4041-A9D8-71CDA544F13F}"/>
              </pc2:cmMkLst>
            </pc226:cmChg>
          </p:ext>
        </pc:extLst>
      </pc:sldChg>
      <pc:sldChg chg="modSp modCm">
        <pc:chgData name="amie.cole@nhs.net" userId="S::urn:spo:guest#amie.cole@nhs.net::" providerId="AD" clId="Web-{90AA5F26-1600-D4C3-5356-08DE0B8E88B1}" dt="2023-04-11T13:35:10.355" v="30"/>
        <pc:sldMkLst>
          <pc:docMk/>
          <pc:sldMk cId="2313172594" sldId="303"/>
        </pc:sldMkLst>
        <pc:graphicFrameChg chg="mod modGraphic">
          <ac:chgData name="amie.cole@nhs.net" userId="S::urn:spo:guest#amie.cole@nhs.net::" providerId="AD" clId="Web-{90AA5F26-1600-D4C3-5356-08DE0B8E88B1}" dt="2023-04-11T13:35:08.011" v="29"/>
          <ac:graphicFrameMkLst>
            <pc:docMk/>
            <pc:sldMk cId="2313172594" sldId="303"/>
            <ac:graphicFrameMk id="16" creationId="{00000000-0000-0000-0000-000000000000}"/>
          </ac:graphicFrameMkLst>
        </pc:graphicFrameChg>
        <pc:extLst>
          <p:ext xmlns:p="http://schemas.openxmlformats.org/presentationml/2006/main" uri="{D6D511B9-2390-475A-947B-AFAB55BFBCF1}">
            <pc226:cmChg xmlns:pc226="http://schemas.microsoft.com/office/powerpoint/2022/06/main/command" chg="mod">
              <pc226:chgData name="amie.cole@nhs.net" userId="S::urn:spo:guest#amie.cole@nhs.net::" providerId="AD" clId="Web-{90AA5F26-1600-D4C3-5356-08DE0B8E88B1}" dt="2023-04-11T13:35:10.355" v="30"/>
              <pc2:cmMkLst xmlns:pc2="http://schemas.microsoft.com/office/powerpoint/2019/9/main/command">
                <pc:docMk/>
                <pc:sldMk cId="2313172594" sldId="303"/>
                <pc2:cmMk id="{AECC47BA-9E55-4063-BB5D-EA21465A3B0A}"/>
              </pc2:cmMkLst>
            </pc226:cmChg>
          </p:ext>
        </pc:extLst>
      </pc:sldChg>
      <pc:sldChg chg="modSp">
        <pc:chgData name="amie.cole@nhs.net" userId="S::urn:spo:guest#amie.cole@nhs.net::" providerId="AD" clId="Web-{90AA5F26-1600-D4C3-5356-08DE0B8E88B1}" dt="2023-04-11T13:39:17.626" v="153"/>
        <pc:sldMkLst>
          <pc:docMk/>
          <pc:sldMk cId="2524703533" sldId="305"/>
        </pc:sldMkLst>
        <pc:graphicFrameChg chg="mod modGraphic">
          <ac:chgData name="amie.cole@nhs.net" userId="S::urn:spo:guest#amie.cole@nhs.net::" providerId="AD" clId="Web-{90AA5F26-1600-D4C3-5356-08DE0B8E88B1}" dt="2023-04-11T13:39:17.626" v="153"/>
          <ac:graphicFrameMkLst>
            <pc:docMk/>
            <pc:sldMk cId="2524703533" sldId="305"/>
            <ac:graphicFrameMk id="16" creationId="{00000000-0000-0000-0000-000000000000}"/>
          </ac:graphicFrameMkLst>
        </pc:graphicFrameChg>
      </pc:sldChg>
      <pc:sldChg chg="modSp modCm">
        <pc:chgData name="amie.cole@nhs.net" userId="S::urn:spo:guest#amie.cole@nhs.net::" providerId="AD" clId="Web-{90AA5F26-1600-D4C3-5356-08DE0B8E88B1}" dt="2023-04-11T13:34:18.901" v="21"/>
        <pc:sldMkLst>
          <pc:docMk/>
          <pc:sldMk cId="601390097" sldId="306"/>
        </pc:sldMkLst>
        <pc:graphicFrameChg chg="mod modGraphic">
          <ac:chgData name="amie.cole@nhs.net" userId="S::urn:spo:guest#amie.cole@nhs.net::" providerId="AD" clId="Web-{90AA5F26-1600-D4C3-5356-08DE0B8E88B1}" dt="2023-04-11T13:34:10.338" v="20"/>
          <ac:graphicFrameMkLst>
            <pc:docMk/>
            <pc:sldMk cId="601390097" sldId="306"/>
            <ac:graphicFrameMk id="16" creationId="{00000000-0000-0000-0000-000000000000}"/>
          </ac:graphicFrameMkLst>
        </pc:graphicFrameChg>
        <pc:extLst>
          <p:ext xmlns:p="http://schemas.openxmlformats.org/presentationml/2006/main" uri="{D6D511B9-2390-475A-947B-AFAB55BFBCF1}">
            <pc226:cmChg xmlns:pc226="http://schemas.microsoft.com/office/powerpoint/2022/06/main/command" chg="mod">
              <pc226:chgData name="amie.cole@nhs.net" userId="S::urn:spo:guest#amie.cole@nhs.net::" providerId="AD" clId="Web-{90AA5F26-1600-D4C3-5356-08DE0B8E88B1}" dt="2023-04-11T13:34:18.901" v="21"/>
              <pc2:cmMkLst xmlns:pc2="http://schemas.microsoft.com/office/powerpoint/2019/9/main/command">
                <pc:docMk/>
                <pc:sldMk cId="601390097" sldId="306"/>
                <pc2:cmMk id="{D3DBD3AD-C0D3-4B6B-898A-D26CEE2874F7}"/>
              </pc2:cmMkLst>
            </pc226:cmChg>
          </p:ext>
        </pc:extLst>
      </pc:sldChg>
    </pc:docChg>
  </pc:docChgLst>
  <pc:docChgLst>
    <pc:chgData name="elaine.o'brien@mft.nhs.uk" userId="S::urn:spo:guest#elaine.o'brien@mft.nhs.uk::" providerId="AD" clId="Web-{2B9279F7-A5E2-5488-A1A8-756EE0853662}"/>
    <pc:docChg chg="mod">
      <pc:chgData name="elaine.o'brien@mft.nhs.uk" userId="S::urn:spo:guest#elaine.o'brien@mft.nhs.uk::" providerId="AD" clId="Web-{2B9279F7-A5E2-5488-A1A8-756EE0853662}" dt="2023-03-20T22:39:27.784" v="4"/>
      <pc:docMkLst>
        <pc:docMk/>
      </pc:docMkLst>
      <pc:sldChg chg="addCm">
        <pc:chgData name="elaine.o'brien@mft.nhs.uk" userId="S::urn:spo:guest#elaine.o'brien@mft.nhs.uk::" providerId="AD" clId="Web-{2B9279F7-A5E2-5488-A1A8-756EE0853662}" dt="2023-03-20T22:39:27.784" v="4"/>
        <pc:sldMkLst>
          <pc:docMk/>
          <pc:sldMk cId="2825628617" sldId="299"/>
        </pc:sldMkLst>
        <pc:extLst>
          <p:ext xmlns:p="http://schemas.openxmlformats.org/presentationml/2006/main" uri="{D6D511B9-2390-475A-947B-AFAB55BFBCF1}">
            <pc226:cmChg xmlns:pc226="http://schemas.microsoft.com/office/powerpoint/2022/06/main/command" chg="add">
              <pc226:chgData name="elaine.o'brien@mft.nhs.uk" userId="S::urn:spo:guest#elaine.o'brien@mft.nhs.uk::" providerId="AD" clId="Web-{2B9279F7-A5E2-5488-A1A8-756EE0853662}" dt="2023-03-20T22:39:27.784" v="4"/>
              <pc2:cmMkLst xmlns:pc2="http://schemas.microsoft.com/office/powerpoint/2019/9/main/command">
                <pc:docMk/>
                <pc:sldMk cId="2825628617" sldId="299"/>
                <pc2:cmMk id="{05E309D4-0474-4041-A9D8-71CDA544F13F}"/>
              </pc2:cmMkLst>
            </pc226:cmChg>
          </p:ext>
        </pc:extLst>
      </pc:sldChg>
      <pc:sldChg chg="addCm">
        <pc:chgData name="elaine.o'brien@mft.nhs.uk" userId="S::urn:spo:guest#elaine.o'brien@mft.nhs.uk::" providerId="AD" clId="Web-{2B9279F7-A5E2-5488-A1A8-756EE0853662}" dt="2023-03-20T22:34:06.508" v="3"/>
        <pc:sldMkLst>
          <pc:docMk/>
          <pc:sldMk cId="2313172594" sldId="303"/>
        </pc:sldMkLst>
        <pc:extLst>
          <p:ext xmlns:p="http://schemas.openxmlformats.org/presentationml/2006/main" uri="{D6D511B9-2390-475A-947B-AFAB55BFBCF1}">
            <pc226:cmChg xmlns:pc226="http://schemas.microsoft.com/office/powerpoint/2022/06/main/command" chg="add">
              <pc226:chgData name="elaine.o'brien@mft.nhs.uk" userId="S::urn:spo:guest#elaine.o'brien@mft.nhs.uk::" providerId="AD" clId="Web-{2B9279F7-A5E2-5488-A1A8-756EE0853662}" dt="2023-03-20T22:34:06.508" v="3"/>
              <pc2:cmMkLst xmlns:pc2="http://schemas.microsoft.com/office/powerpoint/2019/9/main/command">
                <pc:docMk/>
                <pc:sldMk cId="2313172594" sldId="303"/>
                <pc2:cmMk id="{AECC47BA-9E55-4063-BB5D-EA21465A3B0A}"/>
              </pc2:cmMkLst>
            </pc226:cmChg>
          </p:ext>
        </pc:extLst>
      </pc:sldChg>
      <pc:sldChg chg="addCm">
        <pc:chgData name="elaine.o'brien@mft.nhs.uk" userId="S::urn:spo:guest#elaine.o'brien@mft.nhs.uk::" providerId="AD" clId="Web-{2B9279F7-A5E2-5488-A1A8-756EE0853662}" dt="2023-03-20T22:18:11.619" v="1"/>
        <pc:sldMkLst>
          <pc:docMk/>
          <pc:sldMk cId="3429286197" sldId="304"/>
        </pc:sldMkLst>
        <pc:extLst>
          <p:ext xmlns:p="http://schemas.openxmlformats.org/presentationml/2006/main" uri="{D6D511B9-2390-475A-947B-AFAB55BFBCF1}">
            <pc226:cmChg xmlns:pc226="http://schemas.microsoft.com/office/powerpoint/2022/06/main/command" chg="add">
              <pc226:chgData name="elaine.o'brien@mft.nhs.uk" userId="S::urn:spo:guest#elaine.o'brien@mft.nhs.uk::" providerId="AD" clId="Web-{2B9279F7-A5E2-5488-A1A8-756EE0853662}" dt="2023-03-20T22:18:11.619" v="1"/>
              <pc2:cmMkLst xmlns:pc2="http://schemas.microsoft.com/office/powerpoint/2019/9/main/command">
                <pc:docMk/>
                <pc:sldMk cId="3429286197" sldId="304"/>
                <pc2:cmMk id="{4348E411-B509-4D49-9116-8D4BF8C00E20}"/>
              </pc2:cmMkLst>
            </pc226:cmChg>
          </p:ext>
        </pc:extLst>
      </pc:sldChg>
      <pc:sldChg chg="addCm">
        <pc:chgData name="elaine.o'brien@mft.nhs.uk" userId="S::urn:spo:guest#elaine.o'brien@mft.nhs.uk::" providerId="AD" clId="Web-{2B9279F7-A5E2-5488-A1A8-756EE0853662}" dt="2023-03-20T22:29:30.390" v="2"/>
        <pc:sldMkLst>
          <pc:docMk/>
          <pc:sldMk cId="601390097" sldId="306"/>
        </pc:sldMkLst>
        <pc:extLst>
          <p:ext xmlns:p="http://schemas.openxmlformats.org/presentationml/2006/main" uri="{D6D511B9-2390-475A-947B-AFAB55BFBCF1}">
            <pc226:cmChg xmlns:pc226="http://schemas.microsoft.com/office/powerpoint/2022/06/main/command" chg="add">
              <pc226:chgData name="elaine.o'brien@mft.nhs.uk" userId="S::urn:spo:guest#elaine.o'brien@mft.nhs.uk::" providerId="AD" clId="Web-{2B9279F7-A5E2-5488-A1A8-756EE0853662}" dt="2023-03-20T22:29:30.390" v="2"/>
              <pc2:cmMkLst xmlns:pc2="http://schemas.microsoft.com/office/powerpoint/2019/9/main/command">
                <pc:docMk/>
                <pc:sldMk cId="601390097" sldId="306"/>
                <pc2:cmMk id="{D3DBD3AD-C0D3-4B6B-898A-D26CEE2874F7}"/>
              </pc2:cmMkLst>
            </pc226:cmChg>
          </p:ext>
        </pc:extLst>
      </pc:sldChg>
    </pc:docChg>
  </pc:docChgLst>
  <pc:docChgLst>
    <pc:chgData name="emma.whitcombe@gstt.nhs.uk" userId="S::urn:spo:guest#emma.whitcombe@gstt.nhs.uk::" providerId="AD" clId="Web-{16A65DC3-53FB-55C4-1523-2ADDAAAC185A}"/>
    <pc:docChg chg="modSld">
      <pc:chgData name="emma.whitcombe@gstt.nhs.uk" userId="S::urn:spo:guest#emma.whitcombe@gstt.nhs.uk::" providerId="AD" clId="Web-{16A65DC3-53FB-55C4-1523-2ADDAAAC185A}" dt="2023-07-04T09:34:00.762" v="31"/>
      <pc:docMkLst>
        <pc:docMk/>
      </pc:docMkLst>
      <pc:sldChg chg="modSp">
        <pc:chgData name="emma.whitcombe@gstt.nhs.uk" userId="S::urn:spo:guest#emma.whitcombe@gstt.nhs.uk::" providerId="AD" clId="Web-{16A65DC3-53FB-55C4-1523-2ADDAAAC185A}" dt="2023-07-04T09:34:00.762" v="31"/>
        <pc:sldMkLst>
          <pc:docMk/>
          <pc:sldMk cId="601390097" sldId="306"/>
        </pc:sldMkLst>
        <pc:graphicFrameChg chg="mod modGraphic">
          <ac:chgData name="emma.whitcombe@gstt.nhs.uk" userId="S::urn:spo:guest#emma.whitcombe@gstt.nhs.uk::" providerId="AD" clId="Web-{16A65DC3-53FB-55C4-1523-2ADDAAAC185A}" dt="2023-07-04T09:34:00.762" v="31"/>
          <ac:graphicFrameMkLst>
            <pc:docMk/>
            <pc:sldMk cId="601390097" sldId="306"/>
            <ac:graphicFrameMk id="16" creationId="{00000000-0000-0000-0000-000000000000}"/>
          </ac:graphicFrameMkLst>
        </pc:graphicFrameChg>
      </pc:sldChg>
    </pc:docChg>
  </pc:docChgLst>
  <pc:docChgLst>
    <pc:chgData name="amie.cole@nhs.net" userId="S::urn:spo:guest#amie.cole@nhs.net::" providerId="AD" clId="Web-{02C69406-7C99-A9A3-E166-CD7EB6225399}"/>
    <pc:docChg chg="modSld">
      <pc:chgData name="amie.cole@nhs.net" userId="S::urn:spo:guest#amie.cole@nhs.net::" providerId="AD" clId="Web-{02C69406-7C99-A9A3-E166-CD7EB6225399}" dt="2023-06-27T10:25:36.753" v="306"/>
      <pc:docMkLst>
        <pc:docMk/>
      </pc:docMkLst>
      <pc:sldChg chg="modSp delCm modCm">
        <pc:chgData name="amie.cole@nhs.net" userId="S::urn:spo:guest#amie.cole@nhs.net::" providerId="AD" clId="Web-{02C69406-7C99-A9A3-E166-CD7EB6225399}" dt="2023-06-27T10:24:34.861" v="252"/>
        <pc:sldMkLst>
          <pc:docMk/>
          <pc:sldMk cId="2825628617" sldId="299"/>
        </pc:sldMkLst>
        <pc:graphicFrameChg chg="mod modGraphic">
          <ac:chgData name="amie.cole@nhs.net" userId="S::urn:spo:guest#amie.cole@nhs.net::" providerId="AD" clId="Web-{02C69406-7C99-A9A3-E166-CD7EB6225399}" dt="2023-06-27T10:24:32.486" v="251"/>
          <ac:graphicFrameMkLst>
            <pc:docMk/>
            <pc:sldMk cId="2825628617" sldId="299"/>
            <ac:graphicFrameMk id="6" creationId="{00000000-0000-0000-0000-000000000000}"/>
          </ac:graphicFrameMkLst>
        </pc:graphicFrameChg>
        <pc:extLst>
          <p:ext xmlns:p="http://schemas.openxmlformats.org/presentationml/2006/main" uri="{D6D511B9-2390-475A-947B-AFAB55BFBCF1}">
            <pc226:cmChg xmlns:pc226="http://schemas.microsoft.com/office/powerpoint/2022/06/main/command" chg="del">
              <pc226:chgData name="amie.cole@nhs.net" userId="S::urn:spo:guest#amie.cole@nhs.net::" providerId="AD" clId="Web-{02C69406-7C99-A9A3-E166-CD7EB6225399}" dt="2023-06-27T10:23:25.578" v="143"/>
              <pc2:cmMkLst xmlns:pc2="http://schemas.microsoft.com/office/powerpoint/2019/9/main/command">
                <pc:docMk/>
                <pc:sldMk cId="2825628617" sldId="299"/>
                <pc2:cmMk id="{57908A2B-38BE-4A8D-856F-8B7DA047E49F}"/>
              </pc2:cmMkLst>
            </pc226:cmChg>
            <pc226:cmChg xmlns:pc226="http://schemas.microsoft.com/office/powerpoint/2022/06/main/command" chg="del mod">
              <pc226:chgData name="amie.cole@nhs.net" userId="S::urn:spo:guest#amie.cole@nhs.net::" providerId="AD" clId="Web-{02C69406-7C99-A9A3-E166-CD7EB6225399}" dt="2023-06-27T10:24:34.861" v="252"/>
              <pc2:cmMkLst xmlns:pc2="http://schemas.microsoft.com/office/powerpoint/2019/9/main/command">
                <pc:docMk/>
                <pc:sldMk cId="2825628617" sldId="299"/>
                <pc2:cmMk id="{05E309D4-0474-4041-A9D8-71CDA544F13F}"/>
              </pc2:cmMkLst>
            </pc226:cmChg>
          </p:ext>
        </pc:extLst>
      </pc:sldChg>
      <pc:sldChg chg="delCm">
        <pc:chgData name="amie.cole@nhs.net" userId="S::urn:spo:guest#amie.cole@nhs.net::" providerId="AD" clId="Web-{02C69406-7C99-A9A3-E166-CD7EB6225399}" dt="2023-06-27T10:22:24.233" v="4"/>
        <pc:sldMkLst>
          <pc:docMk/>
          <pc:sldMk cId="2313172594" sldId="303"/>
        </pc:sldMkLst>
        <pc:extLst>
          <p:ext xmlns:p="http://schemas.openxmlformats.org/presentationml/2006/main" uri="{D6D511B9-2390-475A-947B-AFAB55BFBCF1}">
            <pc226:cmChg xmlns:pc226="http://schemas.microsoft.com/office/powerpoint/2022/06/main/command" chg="del">
              <pc226:chgData name="amie.cole@nhs.net" userId="S::urn:spo:guest#amie.cole@nhs.net::" providerId="AD" clId="Web-{02C69406-7C99-A9A3-E166-CD7EB6225399}" dt="2023-06-27T10:22:24.233" v="4"/>
              <pc2:cmMkLst xmlns:pc2="http://schemas.microsoft.com/office/powerpoint/2019/9/main/command">
                <pc:docMk/>
                <pc:sldMk cId="2313172594" sldId="303"/>
                <pc2:cmMk id="{AECC47BA-9E55-4063-BB5D-EA21465A3B0A}"/>
              </pc2:cmMkLst>
            </pc226:cmChg>
          </p:ext>
        </pc:extLst>
      </pc:sldChg>
      <pc:sldChg chg="delCm">
        <pc:chgData name="amie.cole@nhs.net" userId="S::urn:spo:guest#amie.cole@nhs.net::" providerId="AD" clId="Web-{02C69406-7C99-A9A3-E166-CD7EB6225399}" dt="2023-06-27T10:20:29.699" v="0"/>
        <pc:sldMkLst>
          <pc:docMk/>
          <pc:sldMk cId="3429286197" sldId="304"/>
        </pc:sldMkLst>
        <pc:extLst>
          <p:ext xmlns:p="http://schemas.openxmlformats.org/presentationml/2006/main" uri="{D6D511B9-2390-475A-947B-AFAB55BFBCF1}">
            <pc226:cmChg xmlns:pc226="http://schemas.microsoft.com/office/powerpoint/2022/06/main/command" chg="del">
              <pc226:chgData name="amie.cole@nhs.net" userId="S::urn:spo:guest#amie.cole@nhs.net::" providerId="AD" clId="Web-{02C69406-7C99-A9A3-E166-CD7EB6225399}" dt="2023-06-27T10:20:29.699" v="0"/>
              <pc2:cmMkLst xmlns:pc2="http://schemas.microsoft.com/office/powerpoint/2019/9/main/command">
                <pc:docMk/>
                <pc:sldMk cId="3429286197" sldId="304"/>
                <pc2:cmMk id="{4348E411-B509-4D49-9116-8D4BF8C00E20}"/>
              </pc2:cmMkLst>
            </pc226:cmChg>
          </p:ext>
        </pc:extLst>
      </pc:sldChg>
      <pc:sldChg chg="modSp delCm">
        <pc:chgData name="amie.cole@nhs.net" userId="S::urn:spo:guest#amie.cole@nhs.net::" providerId="AD" clId="Web-{02C69406-7C99-A9A3-E166-CD7EB6225399}" dt="2023-06-27T10:21:55.279" v="3"/>
        <pc:sldMkLst>
          <pc:docMk/>
          <pc:sldMk cId="601390097" sldId="306"/>
        </pc:sldMkLst>
        <pc:graphicFrameChg chg="mod modGraphic">
          <ac:chgData name="amie.cole@nhs.net" userId="S::urn:spo:guest#amie.cole@nhs.net::" providerId="AD" clId="Web-{02C69406-7C99-A9A3-E166-CD7EB6225399}" dt="2023-06-27T10:21:55.279" v="3"/>
          <ac:graphicFrameMkLst>
            <pc:docMk/>
            <pc:sldMk cId="601390097" sldId="306"/>
            <ac:graphicFrameMk id="16" creationId="{00000000-0000-0000-0000-000000000000}"/>
          </ac:graphicFrameMkLst>
        </pc:graphicFrameChg>
        <pc:extLst>
          <p:ext xmlns:p="http://schemas.openxmlformats.org/presentationml/2006/main" uri="{D6D511B9-2390-475A-947B-AFAB55BFBCF1}">
            <pc226:cmChg xmlns:pc226="http://schemas.microsoft.com/office/powerpoint/2022/06/main/command" chg="del">
              <pc226:chgData name="amie.cole@nhs.net" userId="S::urn:spo:guest#amie.cole@nhs.net::" providerId="AD" clId="Web-{02C69406-7C99-A9A3-E166-CD7EB6225399}" dt="2023-06-27T10:21:47.779" v="1"/>
              <pc2:cmMkLst xmlns:pc2="http://schemas.microsoft.com/office/powerpoint/2019/9/main/command">
                <pc:docMk/>
                <pc:sldMk cId="601390097" sldId="306"/>
                <pc2:cmMk id="{D3DBD3AD-C0D3-4B6B-898A-D26CEE2874F7}"/>
              </pc2:cmMkLst>
            </pc226:cmChg>
          </p:ext>
        </pc:extLst>
      </pc:sldChg>
      <pc:sldChg chg="modSp delCm modCm">
        <pc:chgData name="amie.cole@nhs.net" userId="S::urn:spo:guest#amie.cole@nhs.net::" providerId="AD" clId="Web-{02C69406-7C99-A9A3-E166-CD7EB6225399}" dt="2023-06-27T10:25:36.753" v="306"/>
        <pc:sldMkLst>
          <pc:docMk/>
          <pc:sldMk cId="2954171867" sldId="307"/>
        </pc:sldMkLst>
        <pc:graphicFrameChg chg="mod modGraphic">
          <ac:chgData name="amie.cole@nhs.net" userId="S::urn:spo:guest#amie.cole@nhs.net::" providerId="AD" clId="Web-{02C69406-7C99-A9A3-E166-CD7EB6225399}" dt="2023-06-27T10:25:28.019" v="304"/>
          <ac:graphicFrameMkLst>
            <pc:docMk/>
            <pc:sldMk cId="2954171867" sldId="307"/>
            <ac:graphicFrameMk id="6" creationId="{00000000-0000-0000-0000-000000000000}"/>
          </ac:graphicFrameMkLst>
        </pc:graphicFrameChg>
        <pc:extLst>
          <p:ext xmlns:p="http://schemas.openxmlformats.org/presentationml/2006/main" uri="{D6D511B9-2390-475A-947B-AFAB55BFBCF1}">
            <pc226:cmChg xmlns:pc226="http://schemas.microsoft.com/office/powerpoint/2022/06/main/command" chg="del">
              <pc226:chgData name="amie.cole@nhs.net" userId="S::urn:spo:guest#amie.cole@nhs.net::" providerId="AD" clId="Web-{02C69406-7C99-A9A3-E166-CD7EB6225399}" dt="2023-06-27T10:25:32.941" v="305"/>
              <pc2:cmMkLst xmlns:pc2="http://schemas.microsoft.com/office/powerpoint/2019/9/main/command">
                <pc:docMk/>
                <pc:sldMk cId="2954171867" sldId="307"/>
                <pc2:cmMk id="{8D522A6E-4957-4A04-A383-6AF8E4558CA2}"/>
              </pc2:cmMkLst>
            </pc226:cmChg>
            <pc226:cmChg xmlns:pc226="http://schemas.microsoft.com/office/powerpoint/2022/06/main/command" chg="del mod">
              <pc226:chgData name="amie.cole@nhs.net" userId="S::urn:spo:guest#amie.cole@nhs.net::" providerId="AD" clId="Web-{02C69406-7C99-A9A3-E166-CD7EB6225399}" dt="2023-06-27T10:25:36.753" v="306"/>
              <pc2:cmMkLst xmlns:pc2="http://schemas.microsoft.com/office/powerpoint/2019/9/main/command">
                <pc:docMk/>
                <pc:sldMk cId="2954171867" sldId="307"/>
                <pc2:cmMk id="{4C3D69EF-DF04-48AC-B55A-12D42B4AFF2C}"/>
              </pc2:cmMkLst>
            </pc226:cmChg>
          </p:ext>
        </pc:extLst>
      </pc:sldChg>
    </pc:docChg>
  </pc:docChgLst>
  <pc:docChgLst>
    <pc:chgData name="HUSON, Andrea (SHEFFIELD CHILDREN'S NHS FOUNDATION TRUST)" userId="dd7a9148-8085-4717-bf32-50bb860a359a" providerId="ADAL" clId="{F232FA27-7800-4107-90EC-53A8495692C5}"/>
    <pc:docChg chg="custSel modSld">
      <pc:chgData name="HUSON, Andrea (SHEFFIELD CHILDREN'S NHS FOUNDATION TRUST)" userId="dd7a9148-8085-4717-bf32-50bb860a359a" providerId="ADAL" clId="{F232FA27-7800-4107-90EC-53A8495692C5}" dt="2023-03-06T16:06:48.395" v="30" actId="14100"/>
      <pc:docMkLst>
        <pc:docMk/>
      </pc:docMkLst>
      <pc:sldChg chg="modSp mod">
        <pc:chgData name="HUSON, Andrea (SHEFFIELD CHILDREN'S NHS FOUNDATION TRUST)" userId="dd7a9148-8085-4717-bf32-50bb860a359a" providerId="ADAL" clId="{F232FA27-7800-4107-90EC-53A8495692C5}" dt="2023-03-06T16:06:48.395" v="30" actId="14100"/>
        <pc:sldMkLst>
          <pc:docMk/>
          <pc:sldMk cId="2125493143" sldId="284"/>
        </pc:sldMkLst>
        <pc:graphicFrameChg chg="modGraphic">
          <ac:chgData name="HUSON, Andrea (SHEFFIELD CHILDREN'S NHS FOUNDATION TRUST)" userId="dd7a9148-8085-4717-bf32-50bb860a359a" providerId="ADAL" clId="{F232FA27-7800-4107-90EC-53A8495692C5}" dt="2023-03-06T16:06:48.395" v="30" actId="14100"/>
          <ac:graphicFrameMkLst>
            <pc:docMk/>
            <pc:sldMk cId="2125493143" sldId="284"/>
            <ac:graphicFrameMk id="12" creationId="{00000000-0000-0000-0000-000000000000}"/>
          </ac:graphicFrameMkLst>
        </pc:graphicFrameChg>
      </pc:sldChg>
      <pc:sldChg chg="modSp mod">
        <pc:chgData name="HUSON, Andrea (SHEFFIELD CHILDREN'S NHS FOUNDATION TRUST)" userId="dd7a9148-8085-4717-bf32-50bb860a359a" providerId="ADAL" clId="{F232FA27-7800-4107-90EC-53A8495692C5}" dt="2023-03-06T15:43:19.417" v="7" actId="20577"/>
        <pc:sldMkLst>
          <pc:docMk/>
          <pc:sldMk cId="3787084413" sldId="285"/>
        </pc:sldMkLst>
        <pc:graphicFrameChg chg="modGraphic">
          <ac:chgData name="HUSON, Andrea (SHEFFIELD CHILDREN'S NHS FOUNDATION TRUST)" userId="dd7a9148-8085-4717-bf32-50bb860a359a" providerId="ADAL" clId="{F232FA27-7800-4107-90EC-53A8495692C5}" dt="2023-03-06T15:43:19.417" v="7" actId="20577"/>
          <ac:graphicFrameMkLst>
            <pc:docMk/>
            <pc:sldMk cId="3787084413" sldId="285"/>
            <ac:graphicFrameMk id="16" creationId="{00000000-0000-0000-0000-000000000000}"/>
          </ac:graphicFrameMkLst>
        </pc:graphicFrameChg>
      </pc:sldChg>
      <pc:sldChg chg="modSp mod">
        <pc:chgData name="HUSON, Andrea (SHEFFIELD CHILDREN'S NHS FOUNDATION TRUST)" userId="dd7a9148-8085-4717-bf32-50bb860a359a" providerId="ADAL" clId="{F232FA27-7800-4107-90EC-53A8495692C5}" dt="2023-03-06T15:53:51.199" v="17" actId="20577"/>
        <pc:sldMkLst>
          <pc:docMk/>
          <pc:sldMk cId="930874796" sldId="301"/>
        </pc:sldMkLst>
        <pc:graphicFrameChg chg="modGraphic">
          <ac:chgData name="HUSON, Andrea (SHEFFIELD CHILDREN'S NHS FOUNDATION TRUST)" userId="dd7a9148-8085-4717-bf32-50bb860a359a" providerId="ADAL" clId="{F232FA27-7800-4107-90EC-53A8495692C5}" dt="2023-03-06T15:53:51.199" v="17" actId="20577"/>
          <ac:graphicFrameMkLst>
            <pc:docMk/>
            <pc:sldMk cId="930874796" sldId="301"/>
            <ac:graphicFrameMk id="16" creationId="{00000000-0000-0000-0000-000000000000}"/>
          </ac:graphicFrameMkLst>
        </pc:graphicFrameChg>
      </pc:sldChg>
      <pc:sldChg chg="modSp mod">
        <pc:chgData name="HUSON, Andrea (SHEFFIELD CHILDREN'S NHS FOUNDATION TRUST)" userId="dd7a9148-8085-4717-bf32-50bb860a359a" providerId="ADAL" clId="{F232FA27-7800-4107-90EC-53A8495692C5}" dt="2023-03-06T15:47:34.043" v="11" actId="20577"/>
        <pc:sldMkLst>
          <pc:docMk/>
          <pc:sldMk cId="2524703533" sldId="305"/>
        </pc:sldMkLst>
        <pc:graphicFrameChg chg="modGraphic">
          <ac:chgData name="HUSON, Andrea (SHEFFIELD CHILDREN'S NHS FOUNDATION TRUST)" userId="dd7a9148-8085-4717-bf32-50bb860a359a" providerId="ADAL" clId="{F232FA27-7800-4107-90EC-53A8495692C5}" dt="2023-03-06T15:47:34.043" v="11" actId="20577"/>
          <ac:graphicFrameMkLst>
            <pc:docMk/>
            <pc:sldMk cId="2524703533" sldId="305"/>
            <ac:graphicFrameMk id="16" creationId="{00000000-0000-0000-0000-000000000000}"/>
          </ac:graphicFrameMkLst>
        </pc:graphicFrameChg>
      </pc:sldChg>
    </pc:docChg>
  </pc:docChgLst>
  <pc:docChgLst>
    <pc:chgData name="amie.cole@nhs.net" userId="S::urn:spo:guest#amie.cole@nhs.net::" providerId="AD" clId="Web-{90A66552-21D1-EFB0-D817-EA1C4DAE9A8C}"/>
    <pc:docChg chg="modSld">
      <pc:chgData name="amie.cole@nhs.net" userId="S::urn:spo:guest#amie.cole@nhs.net::" providerId="AD" clId="Web-{90A66552-21D1-EFB0-D817-EA1C4DAE9A8C}" dt="2023-06-27T13:12:58.206" v="69" actId="20577"/>
      <pc:docMkLst>
        <pc:docMk/>
      </pc:docMkLst>
      <pc:sldChg chg="addSp modSp">
        <pc:chgData name="amie.cole@nhs.net" userId="S::urn:spo:guest#amie.cole@nhs.net::" providerId="AD" clId="Web-{90A66552-21D1-EFB0-D817-EA1C4DAE9A8C}" dt="2023-06-27T13:12:58.206" v="69" actId="20577"/>
        <pc:sldMkLst>
          <pc:docMk/>
          <pc:sldMk cId="2741455662" sldId="260"/>
        </pc:sldMkLst>
        <pc:spChg chg="add mod">
          <ac:chgData name="amie.cole@nhs.net" userId="S::urn:spo:guest#amie.cole@nhs.net::" providerId="AD" clId="Web-{90A66552-21D1-EFB0-D817-EA1C4DAE9A8C}" dt="2023-06-27T13:12:58.206" v="69" actId="20577"/>
          <ac:spMkLst>
            <pc:docMk/>
            <pc:sldMk cId="2741455662" sldId="260"/>
            <ac:spMk id="2" creationId="{D9C64776-02CF-CF84-58EF-BCE947ED8FA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649F50B-BB63-495C-A501-14EC7D33F8A7}" type="datetime1">
              <a:rPr lang="en-US" smtClean="0"/>
              <a:t>9/1/2023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6544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24EDD7-034A-4F2C-B389-06ACFAEFA19E}" type="datetime1">
              <a:rPr lang="en-US" smtClean="0"/>
              <a:t>9/1/2023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7502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324DE6-C373-489B-A9D5-E9E99545F765}" type="datetime1">
              <a:rPr lang="en-US" smtClean="0"/>
              <a:t>9/1/2023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3253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46CFFDD-F9EC-4AF2-979B-EC952E4E5ED1}" type="datetime1">
              <a:rPr lang="en-US" smtClean="0"/>
              <a:t>9/1/2023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7547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06B492-7BDC-4636-A140-ACA2A1B06CEF}" type="datetime1">
              <a:rPr lang="en-US" smtClean="0"/>
              <a:t>9/1/2023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2713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EEFEF8-138C-49DD-BEDF-4B4F45C854A4}" type="datetime1">
              <a:rPr lang="en-US" smtClean="0"/>
              <a:t>9/1/2023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1695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3655575-CE06-42AB-8C27-84E3C293A818}" type="datetime1">
              <a:rPr lang="en-US" smtClean="0"/>
              <a:t>9/1/2023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7500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1CE89E9-D3BE-4423-B30B-D6C0F94BC56C}" type="datetime1">
              <a:rPr lang="en-US" smtClean="0"/>
              <a:t>9/1/2023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3190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74CE0F-8E80-4913-AF3F-B977A546CFA9}" type="datetime1">
              <a:rPr lang="en-US" smtClean="0"/>
              <a:t>9/1/2023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16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50BEAE-EF46-4912-8F7B-621395B0B76D}" type="datetime1">
              <a:rPr lang="en-US" smtClean="0"/>
              <a:t>9/1/2023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1005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51CA80-C2EE-4663-97DA-5FE8712604FE}" type="datetime1">
              <a:rPr lang="en-US" smtClean="0"/>
              <a:t>9/1/2023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7688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F9A13E-6384-4669-9444-6D180BFDEABA}" type="datetime1">
              <a:rPr lang="en-US" smtClean="0"/>
              <a:t>9/1/2023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9458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CFFDD-F9EC-4AF2-979B-EC952E4E5ED1}" type="datetime1">
              <a:rPr lang="en-US" smtClean="0"/>
              <a:t>9/1/2023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
        <p:nvSpPr>
          <p:cNvPr id="7" name="TextBox 6"/>
          <p:cNvSpPr txBox="1"/>
          <p:nvPr userDrawn="1"/>
        </p:nvSpPr>
        <p:spPr>
          <a:xfrm rot="19301092">
            <a:off x="3035976" y="1924620"/>
            <a:ext cx="6649951" cy="2656364"/>
          </a:xfrm>
          <a:prstGeom prst="rect">
            <a:avLst/>
          </a:prstGeom>
          <a:noFill/>
        </p:spPr>
        <p:txBody>
          <a:bodyPr wrap="square" rtlCol="0">
            <a:spAutoFit/>
          </a:bodyPr>
          <a:lstStyle/>
          <a:p>
            <a:r>
              <a:rPr lang="en-GB" sz="16600" dirty="0">
                <a:solidFill>
                  <a:srgbClr val="CCFFFF"/>
                </a:solidFill>
              </a:rPr>
              <a:t>DRAFT</a:t>
            </a:r>
          </a:p>
        </p:txBody>
      </p:sp>
    </p:spTree>
    <p:extLst>
      <p:ext uri="{BB962C8B-B14F-4D97-AF65-F5344CB8AC3E}">
        <p14:creationId xmlns:p14="http://schemas.microsoft.com/office/powerpoint/2010/main" val="32339808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A2F42F6F-FDA2-4441-805F-CF30FBC9915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932572" y="903706"/>
            <a:ext cx="9880063" cy="1514185"/>
          </a:xfrm>
        </p:spPr>
        <p:txBody>
          <a:bodyPr anchor="t">
            <a:normAutofit fontScale="90000"/>
          </a:bodyPr>
          <a:lstStyle/>
          <a:p>
            <a:pPr algn="l"/>
            <a:r>
              <a:rPr lang="en-GB" sz="4000" b="1" dirty="0">
                <a:solidFill>
                  <a:schemeClr val="tx2"/>
                </a:solidFill>
                <a:ea typeface="+mj-lt"/>
                <a:cs typeface="+mj-lt"/>
              </a:rPr>
              <a:t>Healthcare Professional Competency Tracheostomy and NIV Long Term Ventilation</a:t>
            </a:r>
            <a:r>
              <a:rPr lang="en-GB" sz="4000" dirty="0">
                <a:solidFill>
                  <a:schemeClr val="tx2"/>
                </a:solidFill>
                <a:ea typeface="+mj-lt"/>
                <a:cs typeface="+mj-lt"/>
              </a:rPr>
              <a:t> </a:t>
            </a:r>
            <a:r>
              <a:rPr lang="en-GB" sz="4000" b="1" dirty="0">
                <a:solidFill>
                  <a:schemeClr val="tx2"/>
                </a:solidFill>
                <a:ea typeface="+mj-lt"/>
                <a:cs typeface="+mj-lt"/>
              </a:rPr>
              <a:t>for CYP</a:t>
            </a:r>
            <a:br>
              <a:rPr lang="en-GB" sz="4000" b="1" dirty="0">
                <a:solidFill>
                  <a:schemeClr val="tx2"/>
                </a:solidFill>
                <a:ea typeface="+mj-lt"/>
                <a:cs typeface="+mj-lt"/>
              </a:rPr>
            </a:br>
            <a:r>
              <a:rPr lang="en-GB" sz="4000" b="1" dirty="0">
                <a:solidFill>
                  <a:schemeClr val="accent1"/>
                </a:solidFill>
                <a:ea typeface="+mj-lt"/>
                <a:cs typeface="+mj-lt"/>
              </a:rPr>
              <a:t>Full Guidance document</a:t>
            </a:r>
            <a:endParaRPr lang="en-GB" sz="4000" dirty="0">
              <a:solidFill>
                <a:schemeClr val="accent1"/>
              </a:solidFill>
              <a:ea typeface="+mj-lt"/>
              <a:cs typeface="+mj-lt"/>
            </a:endParaRPr>
          </a:p>
        </p:txBody>
      </p:sp>
      <p:grpSp>
        <p:nvGrpSpPr>
          <p:cNvPr id="28" name="Group 27">
            <a:extLst>
              <a:ext uri="{FF2B5EF4-FFF2-40B4-BE49-F238E27FC236}">
                <a16:creationId xmlns:a16="http://schemas.microsoft.com/office/drawing/2014/main" id="{18226A8C-7793-4AE1-93F3-C51E771AB9F9}"/>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448099" y="0"/>
            <a:ext cx="3743596" cy="3921836"/>
            <a:chOff x="8310716" y="0"/>
            <a:chExt cx="3878237" cy="4062888"/>
          </a:xfrm>
        </p:grpSpPr>
        <p:sp>
          <p:nvSpPr>
            <p:cNvPr id="29" name="Freeform: Shape 28">
              <a:extLst>
                <a:ext uri="{FF2B5EF4-FFF2-40B4-BE49-F238E27FC236}">
                  <a16:creationId xmlns:a16="http://schemas.microsoft.com/office/drawing/2014/main" id="{33835AF5-9945-4DCC-B810-B2A76714AA9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8310716" y="1"/>
              <a:ext cx="3878236" cy="4062887"/>
            </a:xfrm>
            <a:custGeom>
              <a:avLst/>
              <a:gdLst>
                <a:gd name="connsiteX0" fmla="*/ 458236 w 3878236"/>
                <a:gd name="connsiteY0" fmla="*/ 0 h 4062887"/>
                <a:gd name="connsiteX1" fmla="*/ 626135 w 3878236"/>
                <a:gd name="connsiteY1" fmla="*/ 0 h 4062887"/>
                <a:gd name="connsiteX2" fmla="*/ 541802 w 3878236"/>
                <a:gd name="connsiteY2" fmla="*/ 96785 h 4062887"/>
                <a:gd name="connsiteX3" fmla="*/ 393588 w 3878236"/>
                <a:gd name="connsiteY3" fmla="*/ 301059 h 4062887"/>
                <a:gd name="connsiteX4" fmla="*/ 267407 w 3878236"/>
                <a:gd name="connsiteY4" fmla="*/ 519085 h 4062887"/>
                <a:gd name="connsiteX5" fmla="*/ 239453 w 3878236"/>
                <a:gd name="connsiteY5" fmla="*/ 575472 h 4062887"/>
                <a:gd name="connsiteX6" fmla="*/ 225864 w 3878236"/>
                <a:gd name="connsiteY6" fmla="*/ 603893 h 4062887"/>
                <a:gd name="connsiteX7" fmla="*/ 212955 w 3878236"/>
                <a:gd name="connsiteY7" fmla="*/ 632590 h 4062887"/>
                <a:gd name="connsiteX8" fmla="*/ 188301 w 3878236"/>
                <a:gd name="connsiteY8" fmla="*/ 690444 h 4062887"/>
                <a:gd name="connsiteX9" fmla="*/ 165201 w 3878236"/>
                <a:gd name="connsiteY9" fmla="*/ 748939 h 4062887"/>
                <a:gd name="connsiteX10" fmla="*/ 90074 w 3878236"/>
                <a:gd name="connsiteY10" fmla="*/ 988511 h 4062887"/>
                <a:gd name="connsiteX11" fmla="*/ 29119 w 3878236"/>
                <a:gd name="connsiteY11" fmla="*/ 1484891 h 4062887"/>
                <a:gd name="connsiteX12" fmla="*/ 54743 w 3878236"/>
                <a:gd name="connsiteY12" fmla="*/ 1732714 h 4062887"/>
                <a:gd name="connsiteX13" fmla="*/ 132976 w 3878236"/>
                <a:gd name="connsiteY13" fmla="*/ 1969719 h 4062887"/>
                <a:gd name="connsiteX14" fmla="*/ 159959 w 3878236"/>
                <a:gd name="connsiteY14" fmla="*/ 2026381 h 4062887"/>
                <a:gd name="connsiteX15" fmla="*/ 189951 w 3878236"/>
                <a:gd name="connsiteY15" fmla="*/ 2081758 h 4062887"/>
                <a:gd name="connsiteX16" fmla="*/ 256439 w 3878236"/>
                <a:gd name="connsiteY16" fmla="*/ 2189121 h 4062887"/>
                <a:gd name="connsiteX17" fmla="*/ 329818 w 3878236"/>
                <a:gd name="connsiteY17" fmla="*/ 2292816 h 4062887"/>
                <a:gd name="connsiteX18" fmla="*/ 408438 w 3878236"/>
                <a:gd name="connsiteY18" fmla="*/ 2393577 h 4062887"/>
                <a:gd name="connsiteX19" fmla="*/ 572086 w 3878236"/>
                <a:gd name="connsiteY19" fmla="*/ 2592900 h 4062887"/>
                <a:gd name="connsiteX20" fmla="*/ 653909 w 3878236"/>
                <a:gd name="connsiteY20" fmla="*/ 2693936 h 4062887"/>
                <a:gd name="connsiteX21" fmla="*/ 733500 w 3878236"/>
                <a:gd name="connsiteY21" fmla="*/ 2796256 h 4062887"/>
                <a:gd name="connsiteX22" fmla="*/ 813091 w 3878236"/>
                <a:gd name="connsiteY22" fmla="*/ 2895093 h 4062887"/>
                <a:gd name="connsiteX23" fmla="*/ 896273 w 3878236"/>
                <a:gd name="connsiteY23" fmla="*/ 2990536 h 4062887"/>
                <a:gd name="connsiteX24" fmla="*/ 1072636 w 3878236"/>
                <a:gd name="connsiteY24" fmla="*/ 3170513 h 4062887"/>
                <a:gd name="connsiteX25" fmla="*/ 1468747 w 3878236"/>
                <a:gd name="connsiteY25" fmla="*/ 3470964 h 4062887"/>
                <a:gd name="connsiteX26" fmla="*/ 1687720 w 3878236"/>
                <a:gd name="connsiteY26" fmla="*/ 3583919 h 4062887"/>
                <a:gd name="connsiteX27" fmla="*/ 1918825 w 3878236"/>
                <a:gd name="connsiteY27" fmla="*/ 3669278 h 4062887"/>
                <a:gd name="connsiteX28" fmla="*/ 2159540 w 3878236"/>
                <a:gd name="connsiteY28" fmla="*/ 3728230 h 4062887"/>
                <a:gd name="connsiteX29" fmla="*/ 2407729 w 3878236"/>
                <a:gd name="connsiteY29" fmla="*/ 3761238 h 4062887"/>
                <a:gd name="connsiteX30" fmla="*/ 2660479 w 3878236"/>
                <a:gd name="connsiteY30" fmla="*/ 3771598 h 4062887"/>
                <a:gd name="connsiteX31" fmla="*/ 2723278 w 3878236"/>
                <a:gd name="connsiteY31" fmla="*/ 3771139 h 4062887"/>
                <a:gd name="connsiteX32" fmla="*/ 2754047 w 3878236"/>
                <a:gd name="connsiteY32" fmla="*/ 3770406 h 4062887"/>
                <a:gd name="connsiteX33" fmla="*/ 2784719 w 3878236"/>
                <a:gd name="connsiteY33" fmla="*/ 3768938 h 4062887"/>
                <a:gd name="connsiteX34" fmla="*/ 2906629 w 3878236"/>
                <a:gd name="connsiteY34" fmla="*/ 3758853 h 4062887"/>
                <a:gd name="connsiteX35" fmla="*/ 3376896 w 3878236"/>
                <a:gd name="connsiteY35" fmla="*/ 3638838 h 4062887"/>
                <a:gd name="connsiteX36" fmla="*/ 3599460 w 3878236"/>
                <a:gd name="connsiteY36" fmla="*/ 3534685 h 4062887"/>
                <a:gd name="connsiteX37" fmla="*/ 3814356 w 3878236"/>
                <a:gd name="connsiteY37" fmla="*/ 3407976 h 4062887"/>
                <a:gd name="connsiteX38" fmla="*/ 3878236 w 3878236"/>
                <a:gd name="connsiteY38" fmla="*/ 3364122 h 4062887"/>
                <a:gd name="connsiteX39" fmla="*/ 3878236 w 3878236"/>
                <a:gd name="connsiteY39" fmla="*/ 3711785 h 4062887"/>
                <a:gd name="connsiteX40" fmla="*/ 3754080 w 3878236"/>
                <a:gd name="connsiteY40" fmla="*/ 3788192 h 4062887"/>
                <a:gd name="connsiteX41" fmla="*/ 3499971 w 3878236"/>
                <a:gd name="connsiteY41" fmla="*/ 3910041 h 4062887"/>
                <a:gd name="connsiteX42" fmla="*/ 2943222 w 3878236"/>
                <a:gd name="connsiteY42" fmla="*/ 4051144 h 4062887"/>
                <a:gd name="connsiteX43" fmla="*/ 2799278 w 3878236"/>
                <a:gd name="connsiteY43" fmla="*/ 4061321 h 4062887"/>
                <a:gd name="connsiteX44" fmla="*/ 2763268 w 3878236"/>
                <a:gd name="connsiteY44" fmla="*/ 4062604 h 4062887"/>
                <a:gd name="connsiteX45" fmla="*/ 2727355 w 3878236"/>
                <a:gd name="connsiteY45" fmla="*/ 4062788 h 4062887"/>
                <a:gd name="connsiteX46" fmla="*/ 2656790 w 3878236"/>
                <a:gd name="connsiteY46" fmla="*/ 4061963 h 4062887"/>
                <a:gd name="connsiteX47" fmla="*/ 2516924 w 3878236"/>
                <a:gd name="connsiteY47" fmla="*/ 4056461 h 4062887"/>
                <a:gd name="connsiteX48" fmla="*/ 2376959 w 3878236"/>
                <a:gd name="connsiteY48" fmla="*/ 4043809 h 4062887"/>
                <a:gd name="connsiteX49" fmla="*/ 2098196 w 3878236"/>
                <a:gd name="connsiteY49" fmla="*/ 3998700 h 4062887"/>
                <a:gd name="connsiteX50" fmla="*/ 1825645 w 3878236"/>
                <a:gd name="connsiteY50" fmla="*/ 3920860 h 4062887"/>
                <a:gd name="connsiteX51" fmla="*/ 1566586 w 3878236"/>
                <a:gd name="connsiteY51" fmla="*/ 3807996 h 4062887"/>
                <a:gd name="connsiteX52" fmla="*/ 1328784 w 3878236"/>
                <a:gd name="connsiteY52" fmla="*/ 3661117 h 4062887"/>
                <a:gd name="connsiteX53" fmla="*/ 930925 w 3878236"/>
                <a:gd name="connsiteY53" fmla="*/ 3291079 h 4062887"/>
                <a:gd name="connsiteX54" fmla="*/ 769122 w 3878236"/>
                <a:gd name="connsiteY54" fmla="*/ 3081303 h 4062887"/>
                <a:gd name="connsiteX55" fmla="*/ 626149 w 3878236"/>
                <a:gd name="connsiteY55" fmla="*/ 2862544 h 4062887"/>
                <a:gd name="connsiteX56" fmla="*/ 559467 w 3878236"/>
                <a:gd name="connsiteY56" fmla="*/ 2753990 h 4062887"/>
                <a:gd name="connsiteX57" fmla="*/ 490165 w 3878236"/>
                <a:gd name="connsiteY57" fmla="*/ 2647269 h 4062887"/>
                <a:gd name="connsiteX58" fmla="*/ 345542 w 3878236"/>
                <a:gd name="connsiteY58" fmla="*/ 2434743 h 4062887"/>
                <a:gd name="connsiteX59" fmla="*/ 274784 w 3878236"/>
                <a:gd name="connsiteY59" fmla="*/ 2326648 h 4062887"/>
                <a:gd name="connsiteX60" fmla="*/ 207422 w 3878236"/>
                <a:gd name="connsiteY60" fmla="*/ 2216167 h 4062887"/>
                <a:gd name="connsiteX61" fmla="*/ 93956 w 3878236"/>
                <a:gd name="connsiteY61" fmla="*/ 1984388 h 4062887"/>
                <a:gd name="connsiteX62" fmla="*/ 22422 w 3878236"/>
                <a:gd name="connsiteY62" fmla="*/ 1738399 h 4062887"/>
                <a:gd name="connsiteX63" fmla="*/ 0 w 3878236"/>
                <a:gd name="connsiteY63" fmla="*/ 1484891 h 4062887"/>
                <a:gd name="connsiteX64" fmla="*/ 200337 w 3878236"/>
                <a:gd name="connsiteY64" fmla="*/ 491671 h 4062887"/>
                <a:gd name="connsiteX65" fmla="*/ 308076 w 3878236"/>
                <a:gd name="connsiteY65" fmla="*/ 256776 h 4062887"/>
                <a:gd name="connsiteX66" fmla="*/ 437072 w 3878236"/>
                <a:gd name="connsiteY66" fmla="*/ 30498 h 4062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3878236" h="4062887">
                  <a:moveTo>
                    <a:pt x="458236" y="0"/>
                  </a:moveTo>
                  <a:lnTo>
                    <a:pt x="626135" y="0"/>
                  </a:lnTo>
                  <a:lnTo>
                    <a:pt x="541802" y="96785"/>
                  </a:lnTo>
                  <a:cubicBezTo>
                    <a:pt x="489388" y="162616"/>
                    <a:pt x="439790" y="230737"/>
                    <a:pt x="393588" y="301059"/>
                  </a:cubicBezTo>
                  <a:cubicBezTo>
                    <a:pt x="348163" y="371748"/>
                    <a:pt x="305261" y="444179"/>
                    <a:pt x="267407" y="519085"/>
                  </a:cubicBezTo>
                  <a:cubicBezTo>
                    <a:pt x="257604" y="537697"/>
                    <a:pt x="248480" y="556584"/>
                    <a:pt x="239453" y="575472"/>
                  </a:cubicBezTo>
                  <a:lnTo>
                    <a:pt x="225864" y="603893"/>
                  </a:lnTo>
                  <a:lnTo>
                    <a:pt x="212955" y="632590"/>
                  </a:lnTo>
                  <a:cubicBezTo>
                    <a:pt x="204511" y="651753"/>
                    <a:pt x="195969" y="670915"/>
                    <a:pt x="188301" y="690444"/>
                  </a:cubicBezTo>
                  <a:cubicBezTo>
                    <a:pt x="180633" y="709972"/>
                    <a:pt x="172189" y="729227"/>
                    <a:pt x="165201" y="748939"/>
                  </a:cubicBezTo>
                  <a:cubicBezTo>
                    <a:pt x="135305" y="827237"/>
                    <a:pt x="109971" y="907186"/>
                    <a:pt x="90074" y="988511"/>
                  </a:cubicBezTo>
                  <a:cubicBezTo>
                    <a:pt x="49696" y="1150792"/>
                    <a:pt x="29022" y="1317842"/>
                    <a:pt x="29119" y="1484891"/>
                  </a:cubicBezTo>
                  <a:cubicBezTo>
                    <a:pt x="29604" y="1568141"/>
                    <a:pt x="37855" y="1651207"/>
                    <a:pt x="54743" y="1732714"/>
                  </a:cubicBezTo>
                  <a:cubicBezTo>
                    <a:pt x="72506" y="1814039"/>
                    <a:pt x="98227" y="1893621"/>
                    <a:pt x="132976" y="1969719"/>
                  </a:cubicBezTo>
                  <a:cubicBezTo>
                    <a:pt x="141226" y="1988882"/>
                    <a:pt x="150835" y="2007585"/>
                    <a:pt x="159959" y="2026381"/>
                  </a:cubicBezTo>
                  <a:cubicBezTo>
                    <a:pt x="169860" y="2044901"/>
                    <a:pt x="179274" y="2063604"/>
                    <a:pt x="189951" y="2081758"/>
                  </a:cubicBezTo>
                  <a:cubicBezTo>
                    <a:pt x="210334" y="2118432"/>
                    <a:pt x="233046" y="2154006"/>
                    <a:pt x="256439" y="2189121"/>
                  </a:cubicBezTo>
                  <a:cubicBezTo>
                    <a:pt x="279734" y="2224328"/>
                    <a:pt x="304679" y="2258617"/>
                    <a:pt x="329818" y="2292816"/>
                  </a:cubicBezTo>
                  <a:cubicBezTo>
                    <a:pt x="355345" y="2326740"/>
                    <a:pt x="381844" y="2360204"/>
                    <a:pt x="408438" y="2393577"/>
                  </a:cubicBezTo>
                  <a:cubicBezTo>
                    <a:pt x="461725" y="2460416"/>
                    <a:pt x="517440" y="2525879"/>
                    <a:pt x="572086" y="2592900"/>
                  </a:cubicBezTo>
                  <a:cubicBezTo>
                    <a:pt x="599554" y="2626273"/>
                    <a:pt x="626926" y="2659921"/>
                    <a:pt x="653909" y="2693936"/>
                  </a:cubicBezTo>
                  <a:cubicBezTo>
                    <a:pt x="680796" y="2727676"/>
                    <a:pt x="707487" y="2763525"/>
                    <a:pt x="733500" y="2796256"/>
                  </a:cubicBezTo>
                  <a:cubicBezTo>
                    <a:pt x="759319" y="2829813"/>
                    <a:pt x="786399" y="2862362"/>
                    <a:pt x="813091" y="2895093"/>
                  </a:cubicBezTo>
                  <a:cubicBezTo>
                    <a:pt x="840560" y="2927274"/>
                    <a:pt x="867834" y="2959455"/>
                    <a:pt x="896273" y="2990536"/>
                  </a:cubicBezTo>
                  <a:cubicBezTo>
                    <a:pt x="952764" y="3053066"/>
                    <a:pt x="1011486" y="3113302"/>
                    <a:pt x="1072636" y="3170513"/>
                  </a:cubicBezTo>
                  <a:cubicBezTo>
                    <a:pt x="1195128" y="3284660"/>
                    <a:pt x="1327328" y="3386522"/>
                    <a:pt x="1468747" y="3470964"/>
                  </a:cubicBezTo>
                  <a:cubicBezTo>
                    <a:pt x="1539603" y="3512956"/>
                    <a:pt x="1612303" y="3551463"/>
                    <a:pt x="1687720" y="3583919"/>
                  </a:cubicBezTo>
                  <a:cubicBezTo>
                    <a:pt x="1762652" y="3617292"/>
                    <a:pt x="1840010" y="3645440"/>
                    <a:pt x="1918825" y="3669278"/>
                  </a:cubicBezTo>
                  <a:cubicBezTo>
                    <a:pt x="1997640" y="3693207"/>
                    <a:pt x="2078007" y="3712553"/>
                    <a:pt x="2159540" y="3728230"/>
                  </a:cubicBezTo>
                  <a:cubicBezTo>
                    <a:pt x="2241170" y="3743633"/>
                    <a:pt x="2324158" y="3754177"/>
                    <a:pt x="2407729" y="3761238"/>
                  </a:cubicBezTo>
                  <a:cubicBezTo>
                    <a:pt x="2491299" y="3768389"/>
                    <a:pt x="2575743" y="3771506"/>
                    <a:pt x="2660479" y="3771598"/>
                  </a:cubicBezTo>
                  <a:cubicBezTo>
                    <a:pt x="2681638" y="3771598"/>
                    <a:pt x="2703089" y="3771964"/>
                    <a:pt x="2723278" y="3771139"/>
                  </a:cubicBezTo>
                  <a:lnTo>
                    <a:pt x="2754047" y="3770406"/>
                  </a:lnTo>
                  <a:lnTo>
                    <a:pt x="2784719" y="3768938"/>
                  </a:lnTo>
                  <a:cubicBezTo>
                    <a:pt x="2825582" y="3767197"/>
                    <a:pt x="2866251" y="3763346"/>
                    <a:pt x="2906629" y="3758853"/>
                  </a:cubicBezTo>
                  <a:cubicBezTo>
                    <a:pt x="3068334" y="3740150"/>
                    <a:pt x="3225672" y="3699166"/>
                    <a:pt x="3376896" y="3638838"/>
                  </a:cubicBezTo>
                  <a:cubicBezTo>
                    <a:pt x="3452702" y="3608949"/>
                    <a:pt x="3526664" y="3573467"/>
                    <a:pt x="3599460" y="3534685"/>
                  </a:cubicBezTo>
                  <a:cubicBezTo>
                    <a:pt x="3672354" y="3496085"/>
                    <a:pt x="3743888" y="3453269"/>
                    <a:pt x="3814356" y="3407976"/>
                  </a:cubicBezTo>
                  <a:lnTo>
                    <a:pt x="3878236" y="3364122"/>
                  </a:lnTo>
                  <a:lnTo>
                    <a:pt x="3878236" y="3711785"/>
                  </a:lnTo>
                  <a:lnTo>
                    <a:pt x="3754080" y="3788192"/>
                  </a:lnTo>
                  <a:cubicBezTo>
                    <a:pt x="3672450" y="3832843"/>
                    <a:pt x="3588007" y="3874284"/>
                    <a:pt x="3499971" y="3910041"/>
                  </a:cubicBezTo>
                  <a:cubicBezTo>
                    <a:pt x="3324482" y="3982472"/>
                    <a:pt x="3134920" y="4030882"/>
                    <a:pt x="2943222" y="4051144"/>
                  </a:cubicBezTo>
                  <a:cubicBezTo>
                    <a:pt x="2895272" y="4055911"/>
                    <a:pt x="2847227" y="4059763"/>
                    <a:pt x="2799278" y="4061321"/>
                  </a:cubicBezTo>
                  <a:lnTo>
                    <a:pt x="2763268" y="4062604"/>
                  </a:lnTo>
                  <a:lnTo>
                    <a:pt x="2727355" y="4062788"/>
                  </a:lnTo>
                  <a:cubicBezTo>
                    <a:pt x="2703089" y="4063155"/>
                    <a:pt x="2680085" y="4062421"/>
                    <a:pt x="2656790" y="4061963"/>
                  </a:cubicBezTo>
                  <a:cubicBezTo>
                    <a:pt x="2610297" y="4061413"/>
                    <a:pt x="2563514" y="4058754"/>
                    <a:pt x="2516924" y="4056461"/>
                  </a:cubicBezTo>
                  <a:cubicBezTo>
                    <a:pt x="2470237" y="4052795"/>
                    <a:pt x="2423549" y="4049402"/>
                    <a:pt x="2376959" y="4043809"/>
                  </a:cubicBezTo>
                  <a:cubicBezTo>
                    <a:pt x="2283683" y="4033265"/>
                    <a:pt x="2190503" y="4018871"/>
                    <a:pt x="2098196" y="3998700"/>
                  </a:cubicBezTo>
                  <a:cubicBezTo>
                    <a:pt x="2005891" y="3978530"/>
                    <a:pt x="1914652" y="3952583"/>
                    <a:pt x="1825645" y="3920860"/>
                  </a:cubicBezTo>
                  <a:cubicBezTo>
                    <a:pt x="1736639" y="3889045"/>
                    <a:pt x="1649963" y="3851089"/>
                    <a:pt x="1566586" y="3807996"/>
                  </a:cubicBezTo>
                  <a:cubicBezTo>
                    <a:pt x="1483501" y="3764263"/>
                    <a:pt x="1403716" y="3715395"/>
                    <a:pt x="1328784" y="3661117"/>
                  </a:cubicBezTo>
                  <a:cubicBezTo>
                    <a:pt x="1178337" y="3553113"/>
                    <a:pt x="1046527" y="3426497"/>
                    <a:pt x="930925" y="3291079"/>
                  </a:cubicBezTo>
                  <a:cubicBezTo>
                    <a:pt x="873367" y="3223048"/>
                    <a:pt x="819789" y="3152818"/>
                    <a:pt x="769122" y="3081303"/>
                  </a:cubicBezTo>
                  <a:cubicBezTo>
                    <a:pt x="718358" y="3009790"/>
                    <a:pt x="670992" y="2936717"/>
                    <a:pt x="626149" y="2862544"/>
                  </a:cubicBezTo>
                  <a:cubicBezTo>
                    <a:pt x="603243" y="2825046"/>
                    <a:pt x="582277" y="2789930"/>
                    <a:pt x="559467" y="2753990"/>
                  </a:cubicBezTo>
                  <a:cubicBezTo>
                    <a:pt x="536852" y="2718325"/>
                    <a:pt x="513849" y="2682660"/>
                    <a:pt x="490165" y="2647269"/>
                  </a:cubicBezTo>
                  <a:lnTo>
                    <a:pt x="345542" y="2434743"/>
                  </a:lnTo>
                  <a:cubicBezTo>
                    <a:pt x="321567" y="2398987"/>
                    <a:pt x="297884" y="2363046"/>
                    <a:pt x="274784" y="2326648"/>
                  </a:cubicBezTo>
                  <a:cubicBezTo>
                    <a:pt x="251682" y="2290248"/>
                    <a:pt x="228776" y="2253759"/>
                    <a:pt x="207422" y="2216167"/>
                  </a:cubicBezTo>
                  <a:cubicBezTo>
                    <a:pt x="164618" y="2141353"/>
                    <a:pt x="125308" y="2064338"/>
                    <a:pt x="93956" y="1984388"/>
                  </a:cubicBezTo>
                  <a:cubicBezTo>
                    <a:pt x="62023" y="1904715"/>
                    <a:pt x="38340" y="1822107"/>
                    <a:pt x="22422" y="1738399"/>
                  </a:cubicBezTo>
                  <a:cubicBezTo>
                    <a:pt x="7183" y="1654692"/>
                    <a:pt x="0" y="1569700"/>
                    <a:pt x="0" y="1484891"/>
                  </a:cubicBezTo>
                  <a:cubicBezTo>
                    <a:pt x="1262" y="1146758"/>
                    <a:pt x="70468" y="809542"/>
                    <a:pt x="200337" y="491671"/>
                  </a:cubicBezTo>
                  <a:cubicBezTo>
                    <a:pt x="232950" y="412273"/>
                    <a:pt x="268280" y="333607"/>
                    <a:pt x="308076" y="256776"/>
                  </a:cubicBezTo>
                  <a:cubicBezTo>
                    <a:pt x="347290" y="179668"/>
                    <a:pt x="390482" y="104213"/>
                    <a:pt x="437072" y="3049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95D01A87-EFF2-48AC-9C6B-C4653A804FC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8329928" y="0"/>
              <a:ext cx="3859024" cy="3823730"/>
            </a:xfrm>
            <a:custGeom>
              <a:avLst/>
              <a:gdLst>
                <a:gd name="connsiteX0" fmla="*/ 517815 w 3859024"/>
                <a:gd name="connsiteY0" fmla="*/ 0 h 3823730"/>
                <a:gd name="connsiteX1" fmla="*/ 810951 w 3859024"/>
                <a:gd name="connsiteY1" fmla="*/ 0 h 3823730"/>
                <a:gd name="connsiteX2" fmla="*/ 657209 w 3859024"/>
                <a:gd name="connsiteY2" fmla="*/ 169897 h 3823730"/>
                <a:gd name="connsiteX3" fmla="*/ 398052 w 3859024"/>
                <a:gd name="connsiteY3" fmla="*/ 551580 h 3823730"/>
                <a:gd name="connsiteX4" fmla="*/ 222175 w 3859024"/>
                <a:gd name="connsiteY4" fmla="*/ 973513 h 3823730"/>
                <a:gd name="connsiteX5" fmla="*/ 158212 w 3859024"/>
                <a:gd name="connsiteY5" fmla="*/ 1423317 h 3823730"/>
                <a:gd name="connsiteX6" fmla="*/ 185195 w 3859024"/>
                <a:gd name="connsiteY6" fmla="*/ 1643544 h 3823730"/>
                <a:gd name="connsiteX7" fmla="*/ 264883 w 3859024"/>
                <a:gd name="connsiteY7" fmla="*/ 1849559 h 3823730"/>
                <a:gd name="connsiteX8" fmla="*/ 320500 w 3859024"/>
                <a:gd name="connsiteY8" fmla="*/ 1946562 h 3823730"/>
                <a:gd name="connsiteX9" fmla="*/ 384367 w 3859024"/>
                <a:gd name="connsiteY9" fmla="*/ 2040447 h 3823730"/>
                <a:gd name="connsiteX10" fmla="*/ 531902 w 3859024"/>
                <a:gd name="connsiteY10" fmla="*/ 2221891 h 3823730"/>
                <a:gd name="connsiteX11" fmla="*/ 691569 w 3859024"/>
                <a:gd name="connsiteY11" fmla="*/ 2404710 h 3823730"/>
                <a:gd name="connsiteX12" fmla="*/ 770966 w 3859024"/>
                <a:gd name="connsiteY12" fmla="*/ 2500153 h 3823730"/>
                <a:gd name="connsiteX13" fmla="*/ 809112 w 3859024"/>
                <a:gd name="connsiteY13" fmla="*/ 2547004 h 3823730"/>
                <a:gd name="connsiteX14" fmla="*/ 846480 w 3859024"/>
                <a:gd name="connsiteY14" fmla="*/ 2591838 h 3823730"/>
                <a:gd name="connsiteX15" fmla="*/ 1167563 w 3859024"/>
                <a:gd name="connsiteY15" fmla="*/ 2923186 h 3823730"/>
                <a:gd name="connsiteX16" fmla="*/ 1338296 w 3859024"/>
                <a:gd name="connsiteY16" fmla="*/ 3072266 h 3823730"/>
                <a:gd name="connsiteX17" fmla="*/ 1517085 w 3859024"/>
                <a:gd name="connsiteY17" fmla="*/ 3209700 h 3823730"/>
                <a:gd name="connsiteX18" fmla="*/ 1916496 w 3859024"/>
                <a:gd name="connsiteY18" fmla="*/ 3427085 h 3823730"/>
                <a:gd name="connsiteX19" fmla="*/ 2139934 w 3859024"/>
                <a:gd name="connsiteY19" fmla="*/ 3488513 h 3823730"/>
                <a:gd name="connsiteX20" fmla="*/ 2197200 w 3859024"/>
                <a:gd name="connsiteY20" fmla="*/ 3499332 h 3823730"/>
                <a:gd name="connsiteX21" fmla="*/ 2254952 w 3859024"/>
                <a:gd name="connsiteY21" fmla="*/ 3508409 h 3823730"/>
                <a:gd name="connsiteX22" fmla="*/ 2371524 w 3859024"/>
                <a:gd name="connsiteY22" fmla="*/ 3521428 h 3823730"/>
                <a:gd name="connsiteX23" fmla="*/ 2430150 w 3859024"/>
                <a:gd name="connsiteY23" fmla="*/ 3525646 h 3823730"/>
                <a:gd name="connsiteX24" fmla="*/ 2488970 w 3859024"/>
                <a:gd name="connsiteY24" fmla="*/ 3528580 h 3823730"/>
                <a:gd name="connsiteX25" fmla="*/ 2547984 w 3859024"/>
                <a:gd name="connsiteY25" fmla="*/ 3529863 h 3823730"/>
                <a:gd name="connsiteX26" fmla="*/ 2607095 w 3859024"/>
                <a:gd name="connsiteY26" fmla="*/ 3529589 h 3823730"/>
                <a:gd name="connsiteX27" fmla="*/ 2636698 w 3859024"/>
                <a:gd name="connsiteY27" fmla="*/ 3529313 h 3823730"/>
                <a:gd name="connsiteX28" fmla="*/ 2665235 w 3859024"/>
                <a:gd name="connsiteY28" fmla="*/ 3528121 h 3823730"/>
                <a:gd name="connsiteX29" fmla="*/ 2693674 w 3859024"/>
                <a:gd name="connsiteY29" fmla="*/ 3526746 h 3823730"/>
                <a:gd name="connsiteX30" fmla="*/ 2722016 w 3859024"/>
                <a:gd name="connsiteY30" fmla="*/ 3524546 h 3823730"/>
                <a:gd name="connsiteX31" fmla="*/ 2834415 w 3859024"/>
                <a:gd name="connsiteY31" fmla="*/ 3511435 h 3823730"/>
                <a:gd name="connsiteX32" fmla="*/ 3262556 w 3859024"/>
                <a:gd name="connsiteY32" fmla="*/ 3378675 h 3823730"/>
                <a:gd name="connsiteX33" fmla="*/ 3658086 w 3859024"/>
                <a:gd name="connsiteY33" fmla="*/ 3145979 h 3823730"/>
                <a:gd name="connsiteX34" fmla="*/ 3753983 w 3859024"/>
                <a:gd name="connsiteY34" fmla="*/ 3077583 h 3823730"/>
                <a:gd name="connsiteX35" fmla="*/ 3849881 w 3859024"/>
                <a:gd name="connsiteY35" fmla="*/ 3006894 h 3823730"/>
                <a:gd name="connsiteX36" fmla="*/ 3859024 w 3859024"/>
                <a:gd name="connsiteY36" fmla="*/ 2999988 h 3823730"/>
                <a:gd name="connsiteX37" fmla="*/ 3859024 w 3859024"/>
                <a:gd name="connsiteY37" fmla="*/ 3461786 h 3823730"/>
                <a:gd name="connsiteX38" fmla="*/ 3652845 w 3859024"/>
                <a:gd name="connsiteY38" fmla="*/ 3578823 h 3823730"/>
                <a:gd name="connsiteX39" fmla="*/ 3408248 w 3859024"/>
                <a:gd name="connsiteY39" fmla="*/ 3688569 h 3823730"/>
                <a:gd name="connsiteX40" fmla="*/ 2875958 w 3859024"/>
                <a:gd name="connsiteY40" fmla="*/ 3814819 h 3823730"/>
                <a:gd name="connsiteX41" fmla="*/ 2738905 w 3859024"/>
                <a:gd name="connsiteY41" fmla="*/ 3822979 h 3823730"/>
                <a:gd name="connsiteX42" fmla="*/ 2704642 w 3859024"/>
                <a:gd name="connsiteY42" fmla="*/ 3823712 h 3823730"/>
                <a:gd name="connsiteX43" fmla="*/ 2670476 w 3859024"/>
                <a:gd name="connsiteY43" fmla="*/ 3823529 h 3823730"/>
                <a:gd name="connsiteX44" fmla="*/ 2636408 w 3859024"/>
                <a:gd name="connsiteY44" fmla="*/ 3823162 h 3823730"/>
                <a:gd name="connsiteX45" fmla="*/ 2603310 w 3859024"/>
                <a:gd name="connsiteY45" fmla="*/ 3821971 h 3823730"/>
                <a:gd name="connsiteX46" fmla="*/ 2338911 w 3859024"/>
                <a:gd name="connsiteY46" fmla="*/ 3802074 h 3823730"/>
                <a:gd name="connsiteX47" fmla="*/ 2076164 w 3859024"/>
                <a:gd name="connsiteY47" fmla="*/ 3758250 h 3823730"/>
                <a:gd name="connsiteX48" fmla="*/ 1818075 w 3859024"/>
                <a:gd name="connsiteY48" fmla="*/ 3689578 h 3823730"/>
                <a:gd name="connsiteX49" fmla="*/ 1324027 w 3859024"/>
                <a:gd name="connsiteY49" fmla="*/ 3483104 h 3823730"/>
                <a:gd name="connsiteX50" fmla="*/ 907727 w 3859024"/>
                <a:gd name="connsiteY50" fmla="*/ 3161658 h 3823730"/>
                <a:gd name="connsiteX51" fmla="*/ 738935 w 3859024"/>
                <a:gd name="connsiteY51" fmla="*/ 2968204 h 3823730"/>
                <a:gd name="connsiteX52" fmla="*/ 591498 w 3859024"/>
                <a:gd name="connsiteY52" fmla="*/ 2763380 h 3823730"/>
                <a:gd name="connsiteX53" fmla="*/ 557041 w 3859024"/>
                <a:gd name="connsiteY53" fmla="*/ 2711212 h 3823730"/>
                <a:gd name="connsiteX54" fmla="*/ 524137 w 3859024"/>
                <a:gd name="connsiteY54" fmla="*/ 2660602 h 3823730"/>
                <a:gd name="connsiteX55" fmla="*/ 459202 w 3859024"/>
                <a:gd name="connsiteY55" fmla="*/ 2562498 h 3823730"/>
                <a:gd name="connsiteX56" fmla="*/ 324673 w 3859024"/>
                <a:gd name="connsiteY56" fmla="*/ 2362077 h 3823730"/>
                <a:gd name="connsiteX57" fmla="*/ 193348 w 3859024"/>
                <a:gd name="connsiteY57" fmla="*/ 2150193 h 3823730"/>
                <a:gd name="connsiteX58" fmla="*/ 134141 w 3859024"/>
                <a:gd name="connsiteY58" fmla="*/ 2037880 h 3823730"/>
                <a:gd name="connsiteX59" fmla="*/ 83862 w 3859024"/>
                <a:gd name="connsiteY59" fmla="*/ 1920339 h 3823730"/>
                <a:gd name="connsiteX60" fmla="*/ 45329 w 3859024"/>
                <a:gd name="connsiteY60" fmla="*/ 1798399 h 3823730"/>
                <a:gd name="connsiteX61" fmla="*/ 30963 w 3859024"/>
                <a:gd name="connsiteY61" fmla="*/ 1736238 h 3823730"/>
                <a:gd name="connsiteX62" fmla="*/ 24655 w 3859024"/>
                <a:gd name="connsiteY62" fmla="*/ 1705064 h 3823730"/>
                <a:gd name="connsiteX63" fmla="*/ 19413 w 3859024"/>
                <a:gd name="connsiteY63" fmla="*/ 1673800 h 3823730"/>
                <a:gd name="connsiteX64" fmla="*/ 0 w 3859024"/>
                <a:gd name="connsiteY64" fmla="*/ 1423317 h 3823730"/>
                <a:gd name="connsiteX65" fmla="*/ 53870 w 3859024"/>
                <a:gd name="connsiteY65" fmla="*/ 935280 h 3823730"/>
                <a:gd name="connsiteX66" fmla="*/ 215770 w 3859024"/>
                <a:gd name="connsiteY66" fmla="*/ 467689 h 3823730"/>
                <a:gd name="connsiteX67" fmla="*/ 480592 w 3859024"/>
                <a:gd name="connsiteY67" fmla="*/ 43968 h 3823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859024" h="3823730">
                  <a:moveTo>
                    <a:pt x="517815" y="0"/>
                  </a:moveTo>
                  <a:lnTo>
                    <a:pt x="810951" y="0"/>
                  </a:lnTo>
                  <a:lnTo>
                    <a:pt x="657209" y="169897"/>
                  </a:lnTo>
                  <a:cubicBezTo>
                    <a:pt x="558303" y="289087"/>
                    <a:pt x="471043" y="416896"/>
                    <a:pt x="398052" y="551580"/>
                  </a:cubicBezTo>
                  <a:cubicBezTo>
                    <a:pt x="325062" y="686173"/>
                    <a:pt x="264301" y="827092"/>
                    <a:pt x="222175" y="973513"/>
                  </a:cubicBezTo>
                  <a:cubicBezTo>
                    <a:pt x="179954" y="1119567"/>
                    <a:pt x="158114" y="1271396"/>
                    <a:pt x="158212" y="1423317"/>
                  </a:cubicBezTo>
                  <a:cubicBezTo>
                    <a:pt x="159085" y="1497949"/>
                    <a:pt x="166850" y="1572030"/>
                    <a:pt x="185195" y="1643544"/>
                  </a:cubicBezTo>
                  <a:cubicBezTo>
                    <a:pt x="203249" y="1715150"/>
                    <a:pt x="231300" y="1783638"/>
                    <a:pt x="264883" y="1849559"/>
                  </a:cubicBezTo>
                  <a:cubicBezTo>
                    <a:pt x="281869" y="1882474"/>
                    <a:pt x="300700" y="1914747"/>
                    <a:pt x="320500" y="1946562"/>
                  </a:cubicBezTo>
                  <a:cubicBezTo>
                    <a:pt x="340592" y="1978284"/>
                    <a:pt x="362043" y="2009549"/>
                    <a:pt x="384367" y="2040447"/>
                  </a:cubicBezTo>
                  <a:cubicBezTo>
                    <a:pt x="429598" y="2102059"/>
                    <a:pt x="479876" y="2161837"/>
                    <a:pt x="531902" y="2221891"/>
                  </a:cubicBezTo>
                  <a:cubicBezTo>
                    <a:pt x="583927" y="2282036"/>
                    <a:pt x="638282" y="2342181"/>
                    <a:pt x="691569" y="2404710"/>
                  </a:cubicBezTo>
                  <a:cubicBezTo>
                    <a:pt x="718261" y="2435882"/>
                    <a:pt x="744662" y="2467788"/>
                    <a:pt x="770966" y="2500153"/>
                  </a:cubicBezTo>
                  <a:lnTo>
                    <a:pt x="809112" y="2547004"/>
                  </a:lnTo>
                  <a:cubicBezTo>
                    <a:pt x="821632" y="2561949"/>
                    <a:pt x="833571" y="2577261"/>
                    <a:pt x="846480" y="2591838"/>
                  </a:cubicBezTo>
                  <a:cubicBezTo>
                    <a:pt x="947232" y="2710478"/>
                    <a:pt x="1056523" y="2819674"/>
                    <a:pt x="1167563" y="2923186"/>
                  </a:cubicBezTo>
                  <a:cubicBezTo>
                    <a:pt x="1223374" y="2974713"/>
                    <a:pt x="1280155" y="3024498"/>
                    <a:pt x="1338296" y="3072266"/>
                  </a:cubicBezTo>
                  <a:cubicBezTo>
                    <a:pt x="1396436" y="3120033"/>
                    <a:pt x="1455644" y="3166242"/>
                    <a:pt x="1517085" y="3209700"/>
                  </a:cubicBezTo>
                  <a:cubicBezTo>
                    <a:pt x="1639480" y="3296801"/>
                    <a:pt x="1771485" y="3374641"/>
                    <a:pt x="1916496" y="3427085"/>
                  </a:cubicBezTo>
                  <a:cubicBezTo>
                    <a:pt x="1988808" y="3453307"/>
                    <a:pt x="2063740" y="3473385"/>
                    <a:pt x="2139934" y="3488513"/>
                  </a:cubicBezTo>
                  <a:cubicBezTo>
                    <a:pt x="2159055" y="3492089"/>
                    <a:pt x="2177982" y="3496216"/>
                    <a:pt x="2197200" y="3499332"/>
                  </a:cubicBezTo>
                  <a:lnTo>
                    <a:pt x="2254952" y="3508409"/>
                  </a:lnTo>
                  <a:cubicBezTo>
                    <a:pt x="2293680" y="3513268"/>
                    <a:pt x="2332409" y="3518403"/>
                    <a:pt x="2371524" y="3521428"/>
                  </a:cubicBezTo>
                  <a:cubicBezTo>
                    <a:pt x="2391034" y="3523170"/>
                    <a:pt x="2410544" y="3524821"/>
                    <a:pt x="2430150" y="3525646"/>
                  </a:cubicBezTo>
                  <a:cubicBezTo>
                    <a:pt x="2449757" y="3526562"/>
                    <a:pt x="2469266" y="3528029"/>
                    <a:pt x="2488970" y="3528580"/>
                  </a:cubicBezTo>
                  <a:lnTo>
                    <a:pt x="2547984" y="3529863"/>
                  </a:lnTo>
                  <a:cubicBezTo>
                    <a:pt x="2567590" y="3530321"/>
                    <a:pt x="2587391" y="3529680"/>
                    <a:pt x="2607095" y="3529589"/>
                  </a:cubicBezTo>
                  <a:lnTo>
                    <a:pt x="2636698" y="3529313"/>
                  </a:lnTo>
                  <a:cubicBezTo>
                    <a:pt x="2646308" y="3529038"/>
                    <a:pt x="2655723" y="3528489"/>
                    <a:pt x="2665235" y="3528121"/>
                  </a:cubicBezTo>
                  <a:cubicBezTo>
                    <a:pt x="2674747" y="3527663"/>
                    <a:pt x="2684260" y="3527388"/>
                    <a:pt x="2693674" y="3526746"/>
                  </a:cubicBezTo>
                  <a:lnTo>
                    <a:pt x="2722016" y="3524546"/>
                  </a:lnTo>
                  <a:cubicBezTo>
                    <a:pt x="2759774" y="3521703"/>
                    <a:pt x="2797240" y="3516936"/>
                    <a:pt x="2834415" y="3511435"/>
                  </a:cubicBezTo>
                  <a:cubicBezTo>
                    <a:pt x="2983212" y="3488147"/>
                    <a:pt x="3126281" y="3442580"/>
                    <a:pt x="3262556" y="3378675"/>
                  </a:cubicBezTo>
                  <a:cubicBezTo>
                    <a:pt x="3399318" y="3315505"/>
                    <a:pt x="3529478" y="3234639"/>
                    <a:pt x="3658086" y="3145979"/>
                  </a:cubicBezTo>
                  <a:cubicBezTo>
                    <a:pt x="3690214" y="3123884"/>
                    <a:pt x="3722147" y="3100779"/>
                    <a:pt x="3753983" y="3077583"/>
                  </a:cubicBezTo>
                  <a:cubicBezTo>
                    <a:pt x="3786014" y="3054387"/>
                    <a:pt x="3817948" y="3030824"/>
                    <a:pt x="3849881" y="3006894"/>
                  </a:cubicBezTo>
                  <a:lnTo>
                    <a:pt x="3859024" y="2999988"/>
                  </a:lnTo>
                  <a:lnTo>
                    <a:pt x="3859024" y="3461786"/>
                  </a:lnTo>
                  <a:lnTo>
                    <a:pt x="3652845" y="3578823"/>
                  </a:lnTo>
                  <a:cubicBezTo>
                    <a:pt x="3574224" y="3619073"/>
                    <a:pt x="3492886" y="3656479"/>
                    <a:pt x="3408248" y="3688569"/>
                  </a:cubicBezTo>
                  <a:cubicBezTo>
                    <a:pt x="3239748" y="3753666"/>
                    <a:pt x="3058726" y="3797582"/>
                    <a:pt x="2875958" y="3814819"/>
                  </a:cubicBezTo>
                  <a:cubicBezTo>
                    <a:pt x="2830241" y="3818945"/>
                    <a:pt x="2784525" y="3822062"/>
                    <a:pt x="2738905" y="3822979"/>
                  </a:cubicBezTo>
                  <a:lnTo>
                    <a:pt x="2704642" y="3823712"/>
                  </a:lnTo>
                  <a:cubicBezTo>
                    <a:pt x="2693286" y="3823804"/>
                    <a:pt x="2681833" y="3823529"/>
                    <a:pt x="2670476" y="3823529"/>
                  </a:cubicBezTo>
                  <a:lnTo>
                    <a:pt x="2636408" y="3823162"/>
                  </a:lnTo>
                  <a:lnTo>
                    <a:pt x="2603310" y="3821971"/>
                  </a:lnTo>
                  <a:cubicBezTo>
                    <a:pt x="2515176" y="3819311"/>
                    <a:pt x="2426850" y="3812711"/>
                    <a:pt x="2338911" y="3802074"/>
                  </a:cubicBezTo>
                  <a:cubicBezTo>
                    <a:pt x="2250876" y="3791990"/>
                    <a:pt x="2163034" y="3777503"/>
                    <a:pt x="2076164" y="3758250"/>
                  </a:cubicBezTo>
                  <a:cubicBezTo>
                    <a:pt x="1989390" y="3738813"/>
                    <a:pt x="1903295" y="3715799"/>
                    <a:pt x="1818075" y="3689578"/>
                  </a:cubicBezTo>
                  <a:cubicBezTo>
                    <a:pt x="1647925" y="3636676"/>
                    <a:pt x="1479715" y="3570846"/>
                    <a:pt x="1324027" y="3483104"/>
                  </a:cubicBezTo>
                  <a:cubicBezTo>
                    <a:pt x="1168242" y="3395545"/>
                    <a:pt x="1029152" y="3284515"/>
                    <a:pt x="907727" y="3161658"/>
                  </a:cubicBezTo>
                  <a:cubicBezTo>
                    <a:pt x="846675" y="3100321"/>
                    <a:pt x="791155" y="3035041"/>
                    <a:pt x="738935" y="2968204"/>
                  </a:cubicBezTo>
                  <a:cubicBezTo>
                    <a:pt x="687008" y="2901090"/>
                    <a:pt x="637602" y="2832969"/>
                    <a:pt x="591498" y="2763380"/>
                  </a:cubicBezTo>
                  <a:cubicBezTo>
                    <a:pt x="579656" y="2746143"/>
                    <a:pt x="568494" y="2728631"/>
                    <a:pt x="557041" y="2711212"/>
                  </a:cubicBezTo>
                  <a:lnTo>
                    <a:pt x="524137" y="2660602"/>
                  </a:lnTo>
                  <a:cubicBezTo>
                    <a:pt x="503074" y="2627871"/>
                    <a:pt x="481236" y="2595414"/>
                    <a:pt x="459202" y="2562498"/>
                  </a:cubicBezTo>
                  <a:lnTo>
                    <a:pt x="324673" y="2362077"/>
                  </a:lnTo>
                  <a:cubicBezTo>
                    <a:pt x="279540" y="2293772"/>
                    <a:pt x="234988" y="2223449"/>
                    <a:pt x="193348" y="2150193"/>
                  </a:cubicBezTo>
                  <a:cubicBezTo>
                    <a:pt x="172576" y="2113519"/>
                    <a:pt x="152485" y="2076203"/>
                    <a:pt x="134141" y="2037880"/>
                  </a:cubicBezTo>
                  <a:cubicBezTo>
                    <a:pt x="115893" y="1999464"/>
                    <a:pt x="98907" y="1960315"/>
                    <a:pt x="83862" y="1920339"/>
                  </a:cubicBezTo>
                  <a:cubicBezTo>
                    <a:pt x="69108" y="1880274"/>
                    <a:pt x="56005" y="1839657"/>
                    <a:pt x="45329" y="1798399"/>
                  </a:cubicBezTo>
                  <a:cubicBezTo>
                    <a:pt x="40281" y="1777771"/>
                    <a:pt x="35137" y="1757049"/>
                    <a:pt x="30963" y="1736238"/>
                  </a:cubicBezTo>
                  <a:lnTo>
                    <a:pt x="24655" y="1705064"/>
                  </a:lnTo>
                  <a:lnTo>
                    <a:pt x="19413" y="1673800"/>
                  </a:lnTo>
                  <a:cubicBezTo>
                    <a:pt x="5727" y="1590367"/>
                    <a:pt x="0" y="1506476"/>
                    <a:pt x="0" y="1423317"/>
                  </a:cubicBezTo>
                  <a:cubicBezTo>
                    <a:pt x="388" y="1259661"/>
                    <a:pt x="18539" y="1096004"/>
                    <a:pt x="53870" y="935280"/>
                  </a:cubicBezTo>
                  <a:cubicBezTo>
                    <a:pt x="89104" y="774649"/>
                    <a:pt x="143070" y="617135"/>
                    <a:pt x="215770" y="467689"/>
                  </a:cubicBezTo>
                  <a:cubicBezTo>
                    <a:pt x="288809" y="318243"/>
                    <a:pt x="378252" y="176659"/>
                    <a:pt x="480592" y="4396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2C02A9F7-5A86-41CD-98C2-5EE1CDE3A74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8328916" y="0"/>
              <a:ext cx="3860037" cy="3776788"/>
            </a:xfrm>
            <a:custGeom>
              <a:avLst/>
              <a:gdLst>
                <a:gd name="connsiteX0" fmla="*/ 558050 w 3860037"/>
                <a:gd name="connsiteY0" fmla="*/ 0 h 3776788"/>
                <a:gd name="connsiteX1" fmla="*/ 1224060 w 3860037"/>
                <a:gd name="connsiteY1" fmla="*/ 0 h 3776788"/>
                <a:gd name="connsiteX2" fmla="*/ 1103279 w 3860037"/>
                <a:gd name="connsiteY2" fmla="*/ 106801 h 3776788"/>
                <a:gd name="connsiteX3" fmla="*/ 697005 w 3860037"/>
                <a:gd name="connsiteY3" fmla="*/ 633564 h 3776788"/>
                <a:gd name="connsiteX4" fmla="*/ 485409 w 3860037"/>
                <a:gd name="connsiteY4" fmla="*/ 1429020 h 3776788"/>
                <a:gd name="connsiteX5" fmla="*/ 835609 w 3860037"/>
                <a:gd name="connsiteY5" fmla="*/ 2167631 h 3776788"/>
                <a:gd name="connsiteX6" fmla="*/ 1012069 w 3860037"/>
                <a:gd name="connsiteY6" fmla="*/ 2402068 h 3776788"/>
                <a:gd name="connsiteX7" fmla="*/ 2667856 w 3860037"/>
                <a:gd name="connsiteY7" fmla="*/ 3318457 h 3776788"/>
                <a:gd name="connsiteX8" fmla="*/ 3757171 w 3860037"/>
                <a:gd name="connsiteY8" fmla="*/ 2876678 h 3776788"/>
                <a:gd name="connsiteX9" fmla="*/ 3860037 w 3860037"/>
                <a:gd name="connsiteY9" fmla="*/ 2801824 h 3776788"/>
                <a:gd name="connsiteX10" fmla="*/ 3860037 w 3860037"/>
                <a:gd name="connsiteY10" fmla="*/ 3372874 h 3776788"/>
                <a:gd name="connsiteX11" fmla="*/ 3694757 w 3860037"/>
                <a:gd name="connsiteY11" fmla="*/ 3476377 h 3776788"/>
                <a:gd name="connsiteX12" fmla="*/ 2667759 w 3860037"/>
                <a:gd name="connsiteY12" fmla="*/ 3776788 h 3776788"/>
                <a:gd name="connsiteX13" fmla="*/ 610425 w 3860037"/>
                <a:gd name="connsiteY13" fmla="*/ 2659336 h 3776788"/>
                <a:gd name="connsiteX14" fmla="*/ 0 w 3860037"/>
                <a:gd name="connsiteY14" fmla="*/ 1428928 h 3776788"/>
                <a:gd name="connsiteX15" fmla="*/ 405569 w 3860037"/>
                <a:gd name="connsiteY15" fmla="*/ 197288 h 3776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860037" h="3776788">
                  <a:moveTo>
                    <a:pt x="558050" y="0"/>
                  </a:moveTo>
                  <a:lnTo>
                    <a:pt x="1224060" y="0"/>
                  </a:lnTo>
                  <a:lnTo>
                    <a:pt x="1103279" y="106801"/>
                  </a:lnTo>
                  <a:cubicBezTo>
                    <a:pt x="936215" y="268568"/>
                    <a:pt x="800012" y="445084"/>
                    <a:pt x="697005" y="633564"/>
                  </a:cubicBezTo>
                  <a:cubicBezTo>
                    <a:pt x="556653" y="890464"/>
                    <a:pt x="485409" y="1158092"/>
                    <a:pt x="485409" y="1429020"/>
                  </a:cubicBezTo>
                  <a:cubicBezTo>
                    <a:pt x="485409" y="1701873"/>
                    <a:pt x="599069" y="1861221"/>
                    <a:pt x="835609" y="2167631"/>
                  </a:cubicBezTo>
                  <a:cubicBezTo>
                    <a:pt x="892682" y="2241529"/>
                    <a:pt x="951696" y="2317994"/>
                    <a:pt x="1012069" y="2402068"/>
                  </a:cubicBezTo>
                  <a:cubicBezTo>
                    <a:pt x="1473407" y="3044412"/>
                    <a:pt x="1968619" y="3318457"/>
                    <a:pt x="2667856" y="3318457"/>
                  </a:cubicBezTo>
                  <a:cubicBezTo>
                    <a:pt x="3069403" y="3318457"/>
                    <a:pt x="3377389" y="3147529"/>
                    <a:pt x="3757171" y="2876678"/>
                  </a:cubicBezTo>
                  <a:lnTo>
                    <a:pt x="3860037" y="2801824"/>
                  </a:lnTo>
                  <a:lnTo>
                    <a:pt x="3860037" y="3372874"/>
                  </a:lnTo>
                  <a:lnTo>
                    <a:pt x="3694757" y="3476377"/>
                  </a:lnTo>
                  <a:cubicBezTo>
                    <a:pt x="3392861" y="3653193"/>
                    <a:pt x="3067353" y="3776788"/>
                    <a:pt x="2667759" y="3776788"/>
                  </a:cubicBezTo>
                  <a:cubicBezTo>
                    <a:pt x="1719653" y="3776788"/>
                    <a:pt x="1104085" y="3346695"/>
                    <a:pt x="610425" y="2659336"/>
                  </a:cubicBezTo>
                  <a:cubicBezTo>
                    <a:pt x="314191" y="2246938"/>
                    <a:pt x="0" y="1964091"/>
                    <a:pt x="0" y="1428928"/>
                  </a:cubicBezTo>
                  <a:cubicBezTo>
                    <a:pt x="0" y="982968"/>
                    <a:pt x="151158" y="563404"/>
                    <a:pt x="405569" y="19728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 name="Freeform: Shape 31">
              <a:extLst>
                <a:ext uri="{FF2B5EF4-FFF2-40B4-BE49-F238E27FC236}">
                  <a16:creationId xmlns:a16="http://schemas.microsoft.com/office/drawing/2014/main" id="{88535FA6-8D15-4E17-B087-AD3D457117E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8328916" y="0"/>
              <a:ext cx="3860037" cy="3776788"/>
            </a:xfrm>
            <a:custGeom>
              <a:avLst/>
              <a:gdLst>
                <a:gd name="connsiteX0" fmla="*/ 558050 w 3860037"/>
                <a:gd name="connsiteY0" fmla="*/ 0 h 3776788"/>
                <a:gd name="connsiteX1" fmla="*/ 1370196 w 3860037"/>
                <a:gd name="connsiteY1" fmla="*/ 0 h 3776788"/>
                <a:gd name="connsiteX2" fmla="*/ 1343634 w 3860037"/>
                <a:gd name="connsiteY2" fmla="*/ 19644 h 3776788"/>
                <a:gd name="connsiteX3" fmla="*/ 783196 w 3860037"/>
                <a:gd name="connsiteY3" fmla="*/ 675555 h 3776788"/>
                <a:gd name="connsiteX4" fmla="*/ 582374 w 3860037"/>
                <a:gd name="connsiteY4" fmla="*/ 1429020 h 3776788"/>
                <a:gd name="connsiteX5" fmla="*/ 913939 w 3860037"/>
                <a:gd name="connsiteY5" fmla="*/ 2113629 h 3776788"/>
                <a:gd name="connsiteX6" fmla="*/ 1092340 w 3860037"/>
                <a:gd name="connsiteY6" fmla="*/ 2350634 h 3776788"/>
                <a:gd name="connsiteX7" fmla="*/ 1772941 w 3860037"/>
                <a:gd name="connsiteY7" fmla="*/ 3006913 h 3776788"/>
                <a:gd name="connsiteX8" fmla="*/ 2667759 w 3860037"/>
                <a:gd name="connsiteY8" fmla="*/ 3226772 h 3776788"/>
                <a:gd name="connsiteX9" fmla="*/ 3243339 w 3860037"/>
                <a:gd name="connsiteY9" fmla="*/ 3086769 h 3776788"/>
                <a:gd name="connsiteX10" fmla="*/ 3702873 w 3860037"/>
                <a:gd name="connsiteY10" fmla="*/ 2800709 h 3776788"/>
                <a:gd name="connsiteX11" fmla="*/ 3860037 w 3860037"/>
                <a:gd name="connsiteY11" fmla="*/ 2686097 h 3776788"/>
                <a:gd name="connsiteX12" fmla="*/ 3860037 w 3860037"/>
                <a:gd name="connsiteY12" fmla="*/ 3372874 h 3776788"/>
                <a:gd name="connsiteX13" fmla="*/ 3694757 w 3860037"/>
                <a:gd name="connsiteY13" fmla="*/ 3476377 h 3776788"/>
                <a:gd name="connsiteX14" fmla="*/ 2667759 w 3860037"/>
                <a:gd name="connsiteY14" fmla="*/ 3776788 h 3776788"/>
                <a:gd name="connsiteX15" fmla="*/ 610425 w 3860037"/>
                <a:gd name="connsiteY15" fmla="*/ 2659336 h 3776788"/>
                <a:gd name="connsiteX16" fmla="*/ 0 w 3860037"/>
                <a:gd name="connsiteY16" fmla="*/ 1428928 h 3776788"/>
                <a:gd name="connsiteX17" fmla="*/ 405569 w 3860037"/>
                <a:gd name="connsiteY17" fmla="*/ 197288 h 3776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860037" h="3776788">
                  <a:moveTo>
                    <a:pt x="558050" y="0"/>
                  </a:moveTo>
                  <a:lnTo>
                    <a:pt x="1370196" y="0"/>
                  </a:lnTo>
                  <a:lnTo>
                    <a:pt x="1343634" y="19644"/>
                  </a:lnTo>
                  <a:cubicBezTo>
                    <a:pt x="1106705" y="211357"/>
                    <a:pt x="912969" y="438184"/>
                    <a:pt x="783196" y="675555"/>
                  </a:cubicBezTo>
                  <a:cubicBezTo>
                    <a:pt x="649929" y="919345"/>
                    <a:pt x="582374" y="1172853"/>
                    <a:pt x="582374" y="1429020"/>
                  </a:cubicBezTo>
                  <a:cubicBezTo>
                    <a:pt x="582374" y="1673817"/>
                    <a:pt x="683999" y="1815838"/>
                    <a:pt x="913939" y="2113629"/>
                  </a:cubicBezTo>
                  <a:cubicBezTo>
                    <a:pt x="971497" y="2188169"/>
                    <a:pt x="1030996" y="2265275"/>
                    <a:pt x="1092340" y="2350634"/>
                  </a:cubicBezTo>
                  <a:cubicBezTo>
                    <a:pt x="1309274" y="2652643"/>
                    <a:pt x="1531839" y="2867368"/>
                    <a:pt x="1772941" y="3006913"/>
                  </a:cubicBezTo>
                  <a:cubicBezTo>
                    <a:pt x="2028506" y="3154891"/>
                    <a:pt x="2321246" y="3226772"/>
                    <a:pt x="2667759" y="3226772"/>
                  </a:cubicBezTo>
                  <a:cubicBezTo>
                    <a:pt x="2864407" y="3226772"/>
                    <a:pt x="3047273" y="3182305"/>
                    <a:pt x="3243339" y="3086769"/>
                  </a:cubicBezTo>
                  <a:cubicBezTo>
                    <a:pt x="3394318" y="3013193"/>
                    <a:pt x="3544153" y="2914345"/>
                    <a:pt x="3702873" y="2800709"/>
                  </a:cubicBezTo>
                  <a:lnTo>
                    <a:pt x="3860037" y="2686097"/>
                  </a:lnTo>
                  <a:lnTo>
                    <a:pt x="3860037" y="3372874"/>
                  </a:lnTo>
                  <a:lnTo>
                    <a:pt x="3694757" y="3476377"/>
                  </a:lnTo>
                  <a:cubicBezTo>
                    <a:pt x="3392861" y="3653193"/>
                    <a:pt x="3067353" y="3776788"/>
                    <a:pt x="2667759" y="3776788"/>
                  </a:cubicBezTo>
                  <a:cubicBezTo>
                    <a:pt x="1719653" y="3776788"/>
                    <a:pt x="1104085" y="3346695"/>
                    <a:pt x="610425" y="2659336"/>
                  </a:cubicBezTo>
                  <a:cubicBezTo>
                    <a:pt x="314191" y="2246938"/>
                    <a:pt x="0" y="1964091"/>
                    <a:pt x="0" y="1428928"/>
                  </a:cubicBezTo>
                  <a:cubicBezTo>
                    <a:pt x="0" y="982968"/>
                    <a:pt x="151158" y="563404"/>
                    <a:pt x="405569" y="19728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3" name="Slide Number Placeholder 2">
            <a:extLst>
              <a:ext uri="{FF2B5EF4-FFF2-40B4-BE49-F238E27FC236}">
                <a16:creationId xmlns:a16="http://schemas.microsoft.com/office/drawing/2014/main" id="{BB4E8123-1D0E-4F12-BF81-12C510119D12}"/>
              </a:ext>
            </a:extLst>
          </p:cNvPr>
          <p:cNvSpPr>
            <a:spLocks noGrp="1"/>
          </p:cNvSpPr>
          <p:nvPr>
            <p:ph type="sldNum" sz="quarter" idx="12"/>
          </p:nvPr>
        </p:nvSpPr>
        <p:spPr>
          <a:xfrm>
            <a:off x="8610600" y="6356350"/>
            <a:ext cx="2743200" cy="365125"/>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6" name="Picture 6">
            <a:extLst>
              <a:ext uri="{FF2B5EF4-FFF2-40B4-BE49-F238E27FC236}">
                <a16:creationId xmlns:a16="http://schemas.microsoft.com/office/drawing/2014/main" id="{95B70F0F-FDF4-6CDD-2DB9-0E3C25F91F23}"/>
              </a:ext>
            </a:extLst>
          </p:cNvPr>
          <p:cNvPicPr>
            <a:picLocks noChangeAspect="1"/>
          </p:cNvPicPr>
          <p:nvPr/>
        </p:nvPicPr>
        <p:blipFill>
          <a:blip r:embed="rId2"/>
          <a:stretch>
            <a:fillRect/>
          </a:stretch>
        </p:blipFill>
        <p:spPr>
          <a:xfrm>
            <a:off x="5803977" y="5899755"/>
            <a:ext cx="2743200" cy="636422"/>
          </a:xfrm>
          <a:prstGeom prst="rect">
            <a:avLst/>
          </a:prstGeom>
        </p:spPr>
      </p:pic>
      <p:pic>
        <p:nvPicPr>
          <p:cNvPr id="7" name="Picture 7">
            <a:extLst>
              <a:ext uri="{FF2B5EF4-FFF2-40B4-BE49-F238E27FC236}">
                <a16:creationId xmlns:a16="http://schemas.microsoft.com/office/drawing/2014/main" id="{BFF72020-9960-ADD3-37C6-70328F293130}"/>
              </a:ext>
            </a:extLst>
          </p:cNvPr>
          <p:cNvPicPr>
            <a:picLocks noChangeAspect="1"/>
          </p:cNvPicPr>
          <p:nvPr/>
        </p:nvPicPr>
        <p:blipFill>
          <a:blip r:embed="rId3"/>
          <a:stretch>
            <a:fillRect/>
          </a:stretch>
        </p:blipFill>
        <p:spPr>
          <a:xfrm>
            <a:off x="2903402" y="5969203"/>
            <a:ext cx="2457450" cy="571500"/>
          </a:xfrm>
          <a:prstGeom prst="rect">
            <a:avLst/>
          </a:prstGeom>
        </p:spPr>
      </p:pic>
      <p:pic>
        <p:nvPicPr>
          <p:cNvPr id="4" name="Picture 7" descr="Diagram&#10;&#10;Description automatically generated">
            <a:extLst>
              <a:ext uri="{FF2B5EF4-FFF2-40B4-BE49-F238E27FC236}">
                <a16:creationId xmlns:a16="http://schemas.microsoft.com/office/drawing/2014/main" id="{24623607-2650-AE6D-424E-6D355D3C7B90}"/>
              </a:ext>
            </a:extLst>
          </p:cNvPr>
          <p:cNvPicPr>
            <a:picLocks noChangeAspect="1"/>
          </p:cNvPicPr>
          <p:nvPr/>
        </p:nvPicPr>
        <p:blipFill>
          <a:blip r:embed="rId4"/>
          <a:stretch>
            <a:fillRect/>
          </a:stretch>
        </p:blipFill>
        <p:spPr>
          <a:xfrm>
            <a:off x="9130640" y="5097140"/>
            <a:ext cx="2743200" cy="1493020"/>
          </a:xfrm>
          <a:prstGeom prst="rect">
            <a:avLst/>
          </a:prstGeom>
        </p:spPr>
      </p:pic>
      <p:pic>
        <p:nvPicPr>
          <p:cNvPr id="9" name="Picture 10" descr="Text&#10;&#10;Description automatically generated">
            <a:extLst>
              <a:ext uri="{FF2B5EF4-FFF2-40B4-BE49-F238E27FC236}">
                <a16:creationId xmlns:a16="http://schemas.microsoft.com/office/drawing/2014/main" id="{317F314E-D7B5-5EB8-8DBA-22C82D1EAEB7}"/>
              </a:ext>
            </a:extLst>
          </p:cNvPr>
          <p:cNvPicPr>
            <a:picLocks noChangeAspect="1"/>
          </p:cNvPicPr>
          <p:nvPr/>
        </p:nvPicPr>
        <p:blipFill>
          <a:blip r:embed="rId5"/>
          <a:stretch>
            <a:fillRect/>
          </a:stretch>
        </p:blipFill>
        <p:spPr>
          <a:xfrm>
            <a:off x="228352" y="5641589"/>
            <a:ext cx="2258291" cy="948407"/>
          </a:xfrm>
          <a:prstGeom prst="rect">
            <a:avLst/>
          </a:prstGeom>
        </p:spPr>
      </p:pic>
      <p:sp>
        <p:nvSpPr>
          <p:cNvPr id="8" name="Title 1">
            <a:extLst>
              <a:ext uri="{FF2B5EF4-FFF2-40B4-BE49-F238E27FC236}">
                <a16:creationId xmlns:a16="http://schemas.microsoft.com/office/drawing/2014/main" id="{3B63D3EC-E4EF-B80E-39D7-09FFFF747417}"/>
              </a:ext>
            </a:extLst>
          </p:cNvPr>
          <p:cNvSpPr txBox="1">
            <a:spLocks/>
          </p:cNvSpPr>
          <p:nvPr/>
        </p:nvSpPr>
        <p:spPr>
          <a:xfrm>
            <a:off x="678212" y="3771138"/>
            <a:ext cx="5946579" cy="1326160"/>
          </a:xfrm>
          <a:prstGeom prst="rect">
            <a:avLst/>
          </a:prstGeom>
          <a:ln>
            <a:solidFill>
              <a:schemeClr val="accent1"/>
            </a:solidFill>
          </a:ln>
        </p:spPr>
        <p:txBody>
          <a:bodyPr vert="horz" lIns="91440" tIns="45720" rIns="91440" bIns="45720" rtlCol="0" anchor="t">
            <a:normAutofit fontScale="975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2700" dirty="0">
                <a:solidFill>
                  <a:schemeClr val="accent1"/>
                </a:solidFill>
                <a:latin typeface="Calibri"/>
                <a:ea typeface="+mj-lt"/>
                <a:cs typeface="+mj-lt"/>
              </a:rPr>
              <a:t>Name of HCP ___________________</a:t>
            </a:r>
          </a:p>
          <a:p>
            <a:pPr algn="l"/>
            <a:r>
              <a:rPr lang="en-GB" sz="2700" dirty="0">
                <a:solidFill>
                  <a:schemeClr val="accent1"/>
                </a:solidFill>
                <a:latin typeface="Calibri"/>
                <a:ea typeface="+mj-lt"/>
                <a:cs typeface="+mj-lt"/>
              </a:rPr>
              <a:t>Department ____________________</a:t>
            </a:r>
          </a:p>
          <a:p>
            <a:pPr algn="l"/>
            <a:r>
              <a:rPr lang="en-GB" sz="2700" dirty="0">
                <a:solidFill>
                  <a:schemeClr val="accent1"/>
                </a:solidFill>
                <a:latin typeface="Calibri"/>
                <a:cs typeface="Calibri Light"/>
              </a:rPr>
              <a:t>Trust</a:t>
            </a:r>
            <a:r>
              <a:rPr lang="en-GB" sz="2700" dirty="0">
                <a:solidFill>
                  <a:schemeClr val="accent1"/>
                </a:solidFill>
                <a:cs typeface="Calibri Light"/>
              </a:rPr>
              <a:t> </a:t>
            </a:r>
            <a:r>
              <a:rPr lang="en-GB" sz="2600" dirty="0">
                <a:solidFill>
                  <a:schemeClr val="accent1"/>
                </a:solidFill>
                <a:latin typeface="Calibri"/>
                <a:cs typeface="Calibri Light"/>
              </a:rPr>
              <a:t>___________________________</a:t>
            </a:r>
          </a:p>
        </p:txBody>
      </p:sp>
    </p:spTree>
    <p:extLst>
      <p:ext uri="{BB962C8B-B14F-4D97-AF65-F5344CB8AC3E}">
        <p14:creationId xmlns:p14="http://schemas.microsoft.com/office/powerpoint/2010/main" val="1126740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6B92FAF7-0AD3-4B47-9111-D0E9CD79E2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27" name="Group 26">
            <a:extLst>
              <a:ext uri="{FF2B5EF4-FFF2-40B4-BE49-F238E27FC236}">
                <a16:creationId xmlns:a16="http://schemas.microsoft.com/office/drawing/2014/main" id="{D6A77139-BADB-4B2C-BD41-B67A4D37D75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526" y="2227167"/>
            <a:ext cx="4336168"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28" name="Freeform: Shape 27">
              <a:extLst>
                <a:ext uri="{FF2B5EF4-FFF2-40B4-BE49-F238E27FC236}">
                  <a16:creationId xmlns:a16="http://schemas.microsoft.com/office/drawing/2014/main" id="{DAC7B25D-E1A6-459A-B45A-1912B0CD957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29" name="Freeform: Shape 28">
              <a:extLst>
                <a:ext uri="{FF2B5EF4-FFF2-40B4-BE49-F238E27FC236}">
                  <a16:creationId xmlns:a16="http://schemas.microsoft.com/office/drawing/2014/main" id="{920A7C7E-00F6-490C-A8E7-5167EA6A4B8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30" name="Freeform: Shape 29">
              <a:extLst>
                <a:ext uri="{FF2B5EF4-FFF2-40B4-BE49-F238E27FC236}">
                  <a16:creationId xmlns:a16="http://schemas.microsoft.com/office/drawing/2014/main" id="{2E166FC5-8F23-41C3-879A-BFF8D5B7051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31" name="Freeform: Shape 30">
              <a:extLst>
                <a:ext uri="{FF2B5EF4-FFF2-40B4-BE49-F238E27FC236}">
                  <a16:creationId xmlns:a16="http://schemas.microsoft.com/office/drawing/2014/main" id="{5C727C6A-DB0B-482E-B0E4-4F035FC0231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33" name="Group 32">
            <a:extLst>
              <a:ext uri="{FF2B5EF4-FFF2-40B4-BE49-F238E27FC236}">
                <a16:creationId xmlns:a16="http://schemas.microsoft.com/office/drawing/2014/main" id="{2786ABD8-AB9F-46F2-A7D9-36F1F7338CF9}"/>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112326" y="0"/>
            <a:ext cx="4683941" cy="3456291"/>
            <a:chOff x="4345582" y="0"/>
            <a:chExt cx="5069918" cy="3741104"/>
          </a:xfrm>
          <a:solidFill>
            <a:schemeClr val="accent5">
              <a:alpha val="5000"/>
            </a:schemeClr>
          </a:solidFill>
        </p:grpSpPr>
        <p:sp>
          <p:nvSpPr>
            <p:cNvPr id="34" name="Freeform: Shape 33">
              <a:extLst>
                <a:ext uri="{FF2B5EF4-FFF2-40B4-BE49-F238E27FC236}">
                  <a16:creationId xmlns:a16="http://schemas.microsoft.com/office/drawing/2014/main" id="{DB26E49F-E19A-487B-A8A4-A26128CFDCC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58E67742-7BE5-458C-BC8D-9EE8557636C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 name="Freeform: Shape 35">
              <a:extLst>
                <a:ext uri="{FF2B5EF4-FFF2-40B4-BE49-F238E27FC236}">
                  <a16:creationId xmlns:a16="http://schemas.microsoft.com/office/drawing/2014/main" id="{EB03BE98-6C07-41CD-ACA9-5244A3DA10B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D13CCE92-2C5E-48BC-9713-FBEEDBAE614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3" name="Slide Number Placeholder 2">
            <a:extLst>
              <a:ext uri="{FF2B5EF4-FFF2-40B4-BE49-F238E27FC236}">
                <a16:creationId xmlns:a16="http://schemas.microsoft.com/office/drawing/2014/main" id="{E959E8FC-691F-4DFE-88C9-6F09B9DE4A5C}"/>
              </a:ext>
            </a:extLst>
          </p:cNvPr>
          <p:cNvSpPr>
            <a:spLocks noGrp="1"/>
          </p:cNvSpPr>
          <p:nvPr>
            <p:ph type="sldNum" sz="quarter" idx="12"/>
          </p:nvPr>
        </p:nvSpPr>
        <p:spPr>
          <a:xfrm>
            <a:off x="8610600" y="6356350"/>
            <a:ext cx="2743200" cy="365125"/>
          </a:xfrm>
        </p:spPr>
        <p:txBody>
          <a:bodyPr vert="horz" lIns="91440" tIns="45720" rIns="91440" bIns="45720" rtlCol="0">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val="2146911272"/>
              </p:ext>
            </p:extLst>
          </p:nvPr>
        </p:nvGraphicFramePr>
        <p:xfrm>
          <a:off x="-2" y="0"/>
          <a:ext cx="12280993" cy="6935914"/>
        </p:xfrm>
        <a:graphic>
          <a:graphicData uri="http://schemas.openxmlformats.org/drawingml/2006/table">
            <a:tbl>
              <a:tblPr firstRow="1" bandRow="1">
                <a:tableStyleId>{5C22544A-7EE6-4342-B048-85BDC9FD1C3A}</a:tableStyleId>
              </a:tblPr>
              <a:tblGrid>
                <a:gridCol w="4467447">
                  <a:extLst>
                    <a:ext uri="{9D8B030D-6E8A-4147-A177-3AD203B41FA5}">
                      <a16:colId xmlns:a16="http://schemas.microsoft.com/office/drawing/2014/main" val="1358548031"/>
                    </a:ext>
                  </a:extLst>
                </a:gridCol>
                <a:gridCol w="7813546">
                  <a:extLst>
                    <a:ext uri="{9D8B030D-6E8A-4147-A177-3AD203B41FA5}">
                      <a16:colId xmlns:a16="http://schemas.microsoft.com/office/drawing/2014/main" val="3089560785"/>
                    </a:ext>
                  </a:extLst>
                </a:gridCol>
              </a:tblGrid>
              <a:tr h="776836">
                <a:tc gridSpan="2">
                  <a:txBody>
                    <a:bodyPr/>
                    <a:lstStyle/>
                    <a:p>
                      <a:pPr algn="ctr"/>
                      <a:r>
                        <a:rPr lang="en-GB" sz="1600" dirty="0"/>
                        <a:t>COMPETENCIES TO BE COMPLETED</a:t>
                      </a:r>
                    </a:p>
                    <a:p>
                      <a:pPr algn="ctr"/>
                      <a:r>
                        <a:rPr lang="en-GB" sz="1600" dirty="0"/>
                        <a:t>UNDERSTANDING CYP’S NEED FOR VENTILATION</a:t>
                      </a:r>
                      <a:r>
                        <a:rPr lang="en-GB" sz="1600" baseline="0" dirty="0"/>
                        <a:t> CONTINUED (NON-VENTILATOR SPECIFIC)</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hMerge="1">
                  <a:txBody>
                    <a:bodyPr/>
                    <a:lstStyle/>
                    <a:p>
                      <a:endParaRPr lang="en-GB"/>
                    </a:p>
                  </a:txBody>
                  <a:tcPr marL="0" marR="0" marT="0" marB="0" horzOverflow="overflow"/>
                </a:tc>
                <a:extLst>
                  <a:ext uri="{0D108BD9-81ED-4DB2-BD59-A6C34878D82A}">
                    <a16:rowId xmlns:a16="http://schemas.microsoft.com/office/drawing/2014/main" val="3832251613"/>
                  </a:ext>
                </a:extLst>
              </a:tr>
              <a:tr h="433582">
                <a:tc gridSpan="2">
                  <a:txBody>
                    <a:bodyPr/>
                    <a:lstStyle/>
                    <a:p>
                      <a:pPr algn="ctr"/>
                      <a:r>
                        <a:rPr lang="en-GB" sz="1600" b="1" dirty="0"/>
                        <a:t>Ventilation operation - Alarms</a:t>
                      </a:r>
                    </a:p>
                  </a:txBody>
                  <a:tcPr>
                    <a:lnL w="12700">
                      <a:solidFill>
                        <a:schemeClr val="tx1"/>
                      </a:solidFill>
                    </a:lnL>
                    <a:lnR w="12700">
                      <a:solidFill>
                        <a:schemeClr val="tx1"/>
                      </a:solidFill>
                    </a:lnR>
                    <a:lnT w="12700">
                      <a:solidFill>
                        <a:schemeClr val="tx1"/>
                      </a:solidFill>
                    </a:lnT>
                    <a:lnB w="12700">
                      <a:solidFill>
                        <a:schemeClr val="tx1"/>
                      </a:solidFill>
                    </a:lnB>
                    <a:solidFill>
                      <a:schemeClr val="tx2">
                        <a:lumMod val="40000"/>
                        <a:lumOff val="60000"/>
                      </a:schemeClr>
                    </a:solidFill>
                  </a:tcPr>
                </a:tc>
                <a:tc hMerge="1">
                  <a:txBody>
                    <a:bodyPr/>
                    <a:lstStyle/>
                    <a:p>
                      <a:endParaRPr lang="en-GB"/>
                    </a:p>
                  </a:txBody>
                  <a:tcPr marL="0" marR="0" marT="0" marB="0" horzOverflow="overflow"/>
                </a:tc>
                <a:extLst>
                  <a:ext uri="{0D108BD9-81ED-4DB2-BD59-A6C34878D82A}">
                    <a16:rowId xmlns:a16="http://schemas.microsoft.com/office/drawing/2014/main" val="2171669910"/>
                  </a:ext>
                </a:extLst>
              </a:tr>
              <a:tr h="1156221">
                <a:tc>
                  <a:txBody>
                    <a:bodyPr/>
                    <a:lstStyle/>
                    <a:p>
                      <a:r>
                        <a:rPr lang="en-GB" sz="1600" kern="1200" dirty="0">
                          <a:effectLst/>
                        </a:rPr>
                        <a:t>Able to demonstrate how to check the alarms are working and how often to do this​:</a:t>
                      </a:r>
                      <a:endParaRPr lang="en-GB" sz="1600" u="none"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kumimoji="0" lang="en-GB" sz="1400" u="none" strike="noStrike" kern="1200" cap="none" spc="0" normalizeH="0" baseline="0" noProof="0" dirty="0">
                          <a:ln>
                            <a:noFill/>
                          </a:ln>
                          <a:effectLst/>
                          <a:uLnTx/>
                          <a:uFillTx/>
                        </a:rPr>
                        <a:t>whilst ventilator is running but not connected to the CYP</a:t>
                      </a:r>
                      <a:r>
                        <a:rPr kumimoji="0" lang="en-GB" sz="1800" u="none" strike="noStrike" kern="1200" cap="none" spc="0" normalizeH="0" baseline="0" noProof="0" dirty="0">
                          <a:ln>
                            <a:noFill/>
                          </a:ln>
                          <a:effectLst/>
                          <a:uLnTx/>
                          <a:uFillTx/>
                        </a:rPr>
                        <a:t> </a:t>
                      </a:r>
                      <a:r>
                        <a:rPr kumimoji="0" lang="en-GB" sz="1400" u="none" strike="noStrike" kern="1200" cap="none" spc="0" normalizeH="0" baseline="0" noProof="0" dirty="0">
                          <a:ln>
                            <a:noFill/>
                          </a:ln>
                          <a:effectLst/>
                          <a:uLnTx/>
                          <a:uFillTx/>
                        </a:rPr>
                        <a:t>cover end of circuit with a gloved hand ensuring </a:t>
                      </a:r>
                      <a:r>
                        <a:rPr lang="en-GB" sz="1400" u="none" strike="noStrike" kern="1200" cap="none" spc="0" normalizeH="0" baseline="0" noProof="0" dirty="0">
                          <a:ln>
                            <a:noFill/>
                          </a:ln>
                          <a:effectLst/>
                          <a:uLnTx/>
                          <a:uFillTx/>
                        </a:rPr>
                        <a:t>an appropriate alarm for obstruction</a:t>
                      </a:r>
                      <a:r>
                        <a:rPr kumimoji="0" lang="en-GB" sz="1400" u="none" strike="noStrike" kern="1200" cap="none" spc="0" normalizeH="0" baseline="0" noProof="0" dirty="0">
                          <a:ln>
                            <a:noFill/>
                          </a:ln>
                          <a:effectLst/>
                          <a:uLnTx/>
                          <a:uFillTx/>
                        </a:rPr>
                        <a:t> sounds, disconnect tubing ensuring</a:t>
                      </a:r>
                      <a:r>
                        <a:rPr lang="en-GB" sz="1400" u="none" strike="noStrike" kern="1200" cap="none" spc="0" normalizeH="0" baseline="0" noProof="0" dirty="0">
                          <a:ln>
                            <a:noFill/>
                          </a:ln>
                          <a:effectLst/>
                          <a:uLnTx/>
                          <a:uFillTx/>
                        </a:rPr>
                        <a:t> an appropriate alarm</a:t>
                      </a:r>
                      <a:r>
                        <a:rPr kumimoji="0" lang="en-GB" sz="1400" u="none" strike="noStrike" kern="1200" cap="none" spc="0" normalizeH="0" baseline="0" noProof="0" dirty="0">
                          <a:ln>
                            <a:noFill/>
                          </a:ln>
                          <a:effectLst/>
                          <a:uLnTx/>
                          <a:uFillTx/>
                        </a:rPr>
                        <a:t> </a:t>
                      </a:r>
                      <a:r>
                        <a:rPr lang="en-GB" sz="1400" u="none" strike="noStrike" kern="1200" cap="none" spc="0" normalizeH="0" baseline="0" noProof="0" dirty="0">
                          <a:ln>
                            <a:noFill/>
                          </a:ln>
                          <a:effectLst/>
                          <a:uLnTx/>
                          <a:uFillTx/>
                        </a:rPr>
                        <a:t>for </a:t>
                      </a:r>
                      <a:r>
                        <a:rPr kumimoji="0" lang="en-GB" sz="1400" u="none" strike="noStrike" kern="1200" cap="none" spc="0" normalizeH="0" baseline="0" noProof="0" dirty="0">
                          <a:ln>
                            <a:noFill/>
                          </a:ln>
                          <a:effectLst/>
                          <a:uLnTx/>
                          <a:uFillTx/>
                        </a:rPr>
                        <a:t>disconnection sounds.</a:t>
                      </a:r>
                      <a:r>
                        <a:rPr lang="en-GB" sz="1400" u="none" strike="noStrike" kern="1200" cap="none" spc="0" normalizeH="0" baseline="0" noProof="0" dirty="0">
                          <a:ln>
                            <a:noFill/>
                          </a:ln>
                          <a:effectLst/>
                          <a:uLnTx/>
                          <a:uFillTx/>
                        </a:rPr>
                        <a:t> </a:t>
                      </a:r>
                      <a:r>
                        <a:rPr kumimoji="0" lang="en-GB" sz="1400" u="none" strike="noStrike" kern="1200" cap="none" spc="0" normalizeH="0" baseline="0" noProof="0" dirty="0">
                          <a:ln>
                            <a:noFill/>
                          </a:ln>
                          <a:effectLst/>
                          <a:uLnTx/>
                          <a:uFillTx/>
                        </a:rPr>
                        <a:t> Cannot be done if the ventilator is on </a:t>
                      </a:r>
                      <a:r>
                        <a:rPr lang="en-GB" sz="1400" u="none" strike="noStrike" kern="1200" cap="none" spc="0" normalizeH="0" baseline="0" noProof="0" dirty="0">
                          <a:ln>
                            <a:noFill/>
                          </a:ln>
                          <a:effectLst/>
                          <a:uLnTx/>
                          <a:uFillTx/>
                        </a:rPr>
                        <a:t>the CYP</a:t>
                      </a:r>
                      <a:r>
                        <a:rPr kumimoji="0" lang="en-GB" sz="1400" u="none" strike="noStrike" kern="1200" cap="none" spc="0" normalizeH="0" baseline="0" noProof="0" dirty="0">
                          <a:ln>
                            <a:noFill/>
                          </a:ln>
                          <a:effectLst/>
                          <a:uLnTx/>
                          <a:uFillTx/>
                        </a:rPr>
                        <a:t> unless they tolerate disconnection or hand ventilated breaths are </a:t>
                      </a:r>
                      <a:r>
                        <a:rPr lang="en-GB" sz="1400" u="none" strike="noStrike" kern="1200" cap="none" spc="0" normalizeH="0" baseline="0" noProof="0" dirty="0">
                          <a:ln>
                            <a:noFill/>
                          </a:ln>
                          <a:effectLst/>
                          <a:uLnTx/>
                          <a:uFillTx/>
                        </a:rPr>
                        <a:t>delivered</a:t>
                      </a:r>
                      <a:r>
                        <a:rPr kumimoji="0" lang="en-GB" sz="1400" u="none" strike="noStrike" kern="1200" cap="none" spc="0" normalizeH="0" baseline="0" noProof="0" dirty="0">
                          <a:ln>
                            <a:noFill/>
                          </a:ln>
                          <a:effectLst/>
                          <a:uLnTx/>
                          <a:uFillTx/>
                        </a:rPr>
                        <a:t>.</a:t>
                      </a:r>
                      <a:endParaRPr lang="en-GB"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28263519"/>
                  </a:ext>
                </a:extLst>
              </a:tr>
              <a:tr h="812968">
                <a:tc>
                  <a:txBody>
                    <a:bodyPr/>
                    <a:lstStyle/>
                    <a:p>
                      <a:r>
                        <a:rPr lang="en-GB" sz="1600" kern="1200" dirty="0">
                          <a:effectLst/>
                        </a:rPr>
                        <a:t>Aware of how to troubleshoot alarms​ using an A-E assessment of your CYP</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kumimoji="0" lang="en-GB" sz="1400" u="none" strike="noStrike" kern="1200" cap="none" spc="0" normalizeH="0" baseline="0" noProof="0" dirty="0">
                          <a:ln>
                            <a:noFill/>
                          </a:ln>
                          <a:effectLst/>
                          <a:uLnTx/>
                          <a:uFillTx/>
                        </a:rPr>
                        <a:t>discuss the importance of checking </a:t>
                      </a:r>
                      <a:r>
                        <a:rPr lang="en-GB" sz="1400" u="none" strike="noStrike" kern="1200" cap="none" spc="0" normalizeH="0" baseline="0" noProof="0" dirty="0">
                          <a:ln>
                            <a:noFill/>
                          </a:ln>
                          <a:effectLst/>
                          <a:uLnTx/>
                          <a:uFillTx/>
                        </a:rPr>
                        <a:t>CYP </a:t>
                      </a:r>
                      <a:r>
                        <a:rPr kumimoji="0" lang="en-GB" sz="1400" u="none" strike="noStrike" kern="1200" cap="none" spc="0" normalizeH="0" baseline="0" noProof="0" dirty="0">
                          <a:ln>
                            <a:noFill/>
                          </a:ln>
                          <a:effectLst/>
                          <a:uLnTx/>
                          <a:uFillTx/>
                        </a:rPr>
                        <a:t>before the ventilator, A-E assessment of </a:t>
                      </a:r>
                      <a:r>
                        <a:rPr lang="en-GB" sz="1400" u="none" strike="noStrike" kern="1200" cap="none" spc="0" normalizeH="0" baseline="0" noProof="0" dirty="0">
                          <a:ln>
                            <a:noFill/>
                          </a:ln>
                          <a:effectLst/>
                          <a:uLnTx/>
                          <a:uFillTx/>
                        </a:rPr>
                        <a:t>CYP, DOPES</a:t>
                      </a:r>
                      <a:r>
                        <a:rPr kumimoji="0" lang="en-GB" sz="1400" u="none" strike="noStrike" kern="1200" cap="none" spc="0" normalizeH="0" baseline="0" noProof="0" dirty="0">
                          <a:ln>
                            <a:noFill/>
                          </a:ln>
                          <a:effectLst/>
                          <a:uLnTx/>
                          <a:uFillTx/>
                        </a:rPr>
                        <a:t> then work way back to ventilator, where to find out alarms and what they mean in the manual, VTA app, LTV hub QR codes.</a:t>
                      </a:r>
                      <a:r>
                        <a:rPr lang="en-GB" sz="1400" u="none" strike="noStrike" kern="1200" cap="none" spc="0" normalizeH="0" baseline="0" noProof="0" dirty="0">
                          <a:ln>
                            <a:noFill/>
                          </a:ln>
                          <a:effectLst/>
                          <a:uLnTx/>
                          <a:uFillTx/>
                        </a:rPr>
                        <a:t>  Able to explain what the different priority alarms means such as red as a high priority.</a:t>
                      </a:r>
                      <a:endParaRPr lang="en-GB"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184685153"/>
                  </a:ext>
                </a:extLst>
              </a:tr>
              <a:tr h="1282684">
                <a:tc>
                  <a:txBody>
                    <a:bodyPr/>
                    <a:lstStyle/>
                    <a:p>
                      <a:r>
                        <a:rPr lang="en-US" sz="1600" kern="1200" dirty="0">
                          <a:effectLst/>
                        </a:rPr>
                        <a:t>Can describe the level of importance of alarms e.g. information alarm and warning alarms​:</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en-US" sz="1400" u="none" strike="noStrike" kern="1200" cap="none" spc="0" normalizeH="0" baseline="0" noProof="0" dirty="0">
                          <a:ln>
                            <a:noFill/>
                          </a:ln>
                          <a:effectLst/>
                          <a:uLnTx/>
                          <a:uFillTx/>
                        </a:rPr>
                        <a:t>able</a:t>
                      </a:r>
                      <a:r>
                        <a:rPr kumimoji="0" lang="en-US" sz="1400" u="none" strike="noStrike" kern="1200" cap="none" spc="0" normalizeH="0" baseline="0" noProof="0" dirty="0">
                          <a:ln>
                            <a:noFill/>
                          </a:ln>
                          <a:effectLst/>
                          <a:uLnTx/>
                          <a:uFillTx/>
                        </a:rPr>
                        <a:t> </a:t>
                      </a:r>
                      <a:r>
                        <a:rPr lang="en-US" sz="1400" u="none" strike="noStrike" kern="1200" cap="none" spc="0" normalizeH="0" baseline="0" noProof="0" dirty="0">
                          <a:ln>
                            <a:noFill/>
                          </a:ln>
                          <a:effectLst/>
                          <a:uLnTx/>
                          <a:uFillTx/>
                        </a:rPr>
                        <a:t>to discuss the difference in the priority alarms.  Red Flashing bar – High priority and requires immediate response.  Yellow Flashing bar – Medium priority requires prompt response.  Yellow Steady bar is a low priority alarm and is an information alarm.  All alarms should be responded to immediately and a full A-E assessment of the CYP should take place before attending to the ventilator.  Direct supervision is required if alarms ate silences/suspended.  Alarms should </a:t>
                      </a:r>
                      <a:r>
                        <a:rPr lang="en-US" sz="1400" b="1" u="none" strike="noStrike" kern="1200" cap="none" spc="0" normalizeH="0" baseline="0" noProof="0" dirty="0">
                          <a:ln>
                            <a:noFill/>
                          </a:ln>
                          <a:effectLst/>
                          <a:uLnTx/>
                          <a:uFillTx/>
                        </a:rPr>
                        <a:t>NEVER</a:t>
                      </a:r>
                      <a:r>
                        <a:rPr lang="en-US" sz="1400" u="none" strike="noStrike" kern="1200" cap="none" spc="0" normalizeH="0" baseline="0" noProof="0" dirty="0">
                          <a:ln>
                            <a:noFill/>
                          </a:ln>
                          <a:effectLst/>
                          <a:uLnTx/>
                          <a:uFillTx/>
                        </a:rPr>
                        <a:t> be ignored. </a:t>
                      </a:r>
                      <a:endParaRPr lang="en-GB"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490809789"/>
                  </a:ext>
                </a:extLst>
              </a:tr>
              <a:tr h="650375">
                <a:tc>
                  <a:txBody>
                    <a:bodyPr/>
                    <a:lstStyle/>
                    <a:p>
                      <a:pPr lvl="0">
                        <a:buNone/>
                      </a:pPr>
                      <a:r>
                        <a:rPr lang="en-GB" sz="1600" kern="1200" dirty="0">
                          <a:effectLst/>
                        </a:rPr>
                        <a:t>Aware of the processes to follow if you cannot find the cause of the alarm and who to contact:</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GB" sz="1400" u="none" strike="noStrike" kern="1200" cap="none" spc="0" normalizeH="0" baseline="0" noProof="0" dirty="0">
                          <a:ln>
                            <a:noFill/>
                          </a:ln>
                          <a:effectLst/>
                          <a:uLnTx/>
                          <a:uFillTx/>
                        </a:rPr>
                        <a:t>ensure CYP is safe, refer to ventilation manuals, LTV hub QR codes, Ventilator Training Alliance app, escalate to  LTV centre, ventilator servicing company.</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118325995"/>
                  </a:ext>
                </a:extLst>
              </a:tr>
              <a:tr h="849100">
                <a:tc>
                  <a:txBody>
                    <a:bodyPr/>
                    <a:lstStyle/>
                    <a:p>
                      <a:pPr lvl="0">
                        <a:buNone/>
                      </a:pPr>
                      <a:r>
                        <a:rPr lang="en-GB" sz="1600" kern="1200" dirty="0">
                          <a:effectLst/>
                        </a:rPr>
                        <a:t>Can demonstrate and discuss how to solve unintentional leaks on a NIV interface</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GB" sz="1400" u="none" strike="noStrike" kern="1200" cap="none" spc="0" normalizeH="0" baseline="0" noProof="0" dirty="0">
                          <a:ln>
                            <a:noFill/>
                          </a:ln>
                          <a:effectLst/>
                          <a:uLnTx/>
                          <a:uFillTx/>
                        </a:rPr>
                        <a:t>A-E assessment, observe the CYP, listening for noise and feeling for leak around the edges of the mask, re-adjust the mask using a 2 person technique where possible to reposition and tighten or loosen straps as appropriate, discuss what to do if the mask appears the wrong size, contact tertiary centre for advice.</a:t>
                      </a:r>
                      <a:endParaRPr lang="en-GB"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48975002"/>
                  </a:ext>
                </a:extLst>
              </a:tr>
              <a:tr h="885232">
                <a:tc>
                  <a:txBody>
                    <a:bodyPr/>
                    <a:lstStyle/>
                    <a:p>
                      <a:pPr lvl="0">
                        <a:buNone/>
                      </a:pPr>
                      <a:r>
                        <a:rPr lang="en-US" sz="1600" kern="1200" dirty="0">
                          <a:effectLst/>
                        </a:rPr>
                        <a:t>Aware of the effect of some nebulisers in circuits and how this can trigger alarms:</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US" sz="1400" u="none" strike="noStrike" kern="1200" cap="none" spc="0" normalizeH="0" baseline="0" noProof="0" dirty="0">
                          <a:ln>
                            <a:noFill/>
                          </a:ln>
                          <a:effectLst/>
                          <a:uLnTx/>
                          <a:uFillTx/>
                        </a:rPr>
                        <a:t>aware the alarm may continue throughout the administration of a jet nebuliser but the importance to remain with the CYP throughout, if the alarm is triggering when using the aerogen, there is a problem as no alarm should be triggered.</a:t>
                      </a:r>
                      <a:endParaRPr lang="en-GB"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981016680"/>
                  </a:ext>
                </a:extLst>
              </a:tr>
            </a:tbl>
          </a:graphicData>
        </a:graphic>
      </p:graphicFrame>
    </p:spTree>
    <p:extLst>
      <p:ext uri="{BB962C8B-B14F-4D97-AF65-F5344CB8AC3E}">
        <p14:creationId xmlns:p14="http://schemas.microsoft.com/office/powerpoint/2010/main" val="2825628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6B92FAF7-0AD3-4B47-9111-D0E9CD79E2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27" name="Group 26">
            <a:extLst>
              <a:ext uri="{FF2B5EF4-FFF2-40B4-BE49-F238E27FC236}">
                <a16:creationId xmlns:a16="http://schemas.microsoft.com/office/drawing/2014/main" id="{D6A77139-BADB-4B2C-BD41-B67A4D37D75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526" y="2227167"/>
            <a:ext cx="4336168"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28" name="Freeform: Shape 27">
              <a:extLst>
                <a:ext uri="{FF2B5EF4-FFF2-40B4-BE49-F238E27FC236}">
                  <a16:creationId xmlns:a16="http://schemas.microsoft.com/office/drawing/2014/main" id="{DAC7B25D-E1A6-459A-B45A-1912B0CD957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29" name="Freeform: Shape 28">
              <a:extLst>
                <a:ext uri="{FF2B5EF4-FFF2-40B4-BE49-F238E27FC236}">
                  <a16:creationId xmlns:a16="http://schemas.microsoft.com/office/drawing/2014/main" id="{920A7C7E-00F6-490C-A8E7-5167EA6A4B8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30" name="Freeform: Shape 29">
              <a:extLst>
                <a:ext uri="{FF2B5EF4-FFF2-40B4-BE49-F238E27FC236}">
                  <a16:creationId xmlns:a16="http://schemas.microsoft.com/office/drawing/2014/main" id="{2E166FC5-8F23-41C3-879A-BFF8D5B7051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31" name="Freeform: Shape 30">
              <a:extLst>
                <a:ext uri="{FF2B5EF4-FFF2-40B4-BE49-F238E27FC236}">
                  <a16:creationId xmlns:a16="http://schemas.microsoft.com/office/drawing/2014/main" id="{5C727C6A-DB0B-482E-B0E4-4F035FC0231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33" name="Group 32">
            <a:extLst>
              <a:ext uri="{FF2B5EF4-FFF2-40B4-BE49-F238E27FC236}">
                <a16:creationId xmlns:a16="http://schemas.microsoft.com/office/drawing/2014/main" id="{2786ABD8-AB9F-46F2-A7D9-36F1F7338CF9}"/>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112326" y="0"/>
            <a:ext cx="4683941" cy="3456291"/>
            <a:chOff x="4345582" y="0"/>
            <a:chExt cx="5069918" cy="3741104"/>
          </a:xfrm>
          <a:solidFill>
            <a:schemeClr val="accent5">
              <a:alpha val="5000"/>
            </a:schemeClr>
          </a:solidFill>
        </p:grpSpPr>
        <p:sp>
          <p:nvSpPr>
            <p:cNvPr id="34" name="Freeform: Shape 33">
              <a:extLst>
                <a:ext uri="{FF2B5EF4-FFF2-40B4-BE49-F238E27FC236}">
                  <a16:creationId xmlns:a16="http://schemas.microsoft.com/office/drawing/2014/main" id="{DB26E49F-E19A-487B-A8A4-A26128CFDCC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58E67742-7BE5-458C-BC8D-9EE8557636C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 name="Freeform: Shape 35">
              <a:extLst>
                <a:ext uri="{FF2B5EF4-FFF2-40B4-BE49-F238E27FC236}">
                  <a16:creationId xmlns:a16="http://schemas.microsoft.com/office/drawing/2014/main" id="{EB03BE98-6C07-41CD-ACA9-5244A3DA10B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D13CCE92-2C5E-48BC-9713-FBEEDBAE614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3" name="Slide Number Placeholder 2">
            <a:extLst>
              <a:ext uri="{FF2B5EF4-FFF2-40B4-BE49-F238E27FC236}">
                <a16:creationId xmlns:a16="http://schemas.microsoft.com/office/drawing/2014/main" id="{E959E8FC-691F-4DFE-88C9-6F09B9DE4A5C}"/>
              </a:ext>
            </a:extLst>
          </p:cNvPr>
          <p:cNvSpPr>
            <a:spLocks noGrp="1"/>
          </p:cNvSpPr>
          <p:nvPr>
            <p:ph type="sldNum" sz="quarter" idx="12"/>
          </p:nvPr>
        </p:nvSpPr>
        <p:spPr>
          <a:xfrm>
            <a:off x="8610600" y="6356350"/>
            <a:ext cx="2743200" cy="365125"/>
          </a:xfrm>
        </p:spPr>
        <p:txBody>
          <a:bodyPr vert="horz" lIns="91440" tIns="45720" rIns="91440" bIns="45720" rtlCol="0">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57F1E4F-1CFF-5643-939E-217C01CDF565}" type="slidenum">
              <a:rPr kumimoji="0" lang="en-US"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val="3805862057"/>
              </p:ext>
            </p:extLst>
          </p:nvPr>
        </p:nvGraphicFramePr>
        <p:xfrm>
          <a:off x="304" y="0"/>
          <a:ext cx="12191696" cy="7298522"/>
        </p:xfrm>
        <a:graphic>
          <a:graphicData uri="http://schemas.openxmlformats.org/drawingml/2006/table">
            <a:tbl>
              <a:tblPr firstRow="1" bandRow="1">
                <a:tableStyleId>{5C22544A-7EE6-4342-B048-85BDC9FD1C3A}</a:tableStyleId>
              </a:tblPr>
              <a:tblGrid>
                <a:gridCol w="4434963">
                  <a:extLst>
                    <a:ext uri="{9D8B030D-6E8A-4147-A177-3AD203B41FA5}">
                      <a16:colId xmlns:a16="http://schemas.microsoft.com/office/drawing/2014/main" val="1358548031"/>
                    </a:ext>
                  </a:extLst>
                </a:gridCol>
                <a:gridCol w="7756733">
                  <a:extLst>
                    <a:ext uri="{9D8B030D-6E8A-4147-A177-3AD203B41FA5}">
                      <a16:colId xmlns:a16="http://schemas.microsoft.com/office/drawing/2014/main" val="3089560785"/>
                    </a:ext>
                  </a:extLst>
                </a:gridCol>
              </a:tblGrid>
              <a:tr h="571209">
                <a:tc gridSpan="2">
                  <a:txBody>
                    <a:bodyPr/>
                    <a:lstStyle/>
                    <a:p>
                      <a:pPr algn="ctr"/>
                      <a:r>
                        <a:rPr lang="en-GB" sz="1600" dirty="0"/>
                        <a:t>COMPETENCIES TO BE COMPLETED</a:t>
                      </a:r>
                    </a:p>
                    <a:p>
                      <a:pPr algn="ctr"/>
                      <a:r>
                        <a:rPr lang="en-GB" sz="1600" dirty="0"/>
                        <a:t>UNDERSTANDING CYP’S NEED FOR VENTILATION</a:t>
                      </a:r>
                      <a:r>
                        <a:rPr lang="en-GB" sz="1600" baseline="0" dirty="0"/>
                        <a:t> CONTINUED (NON-VENTILATOR SPECIFIC)</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hMerge="1">
                  <a:txBody>
                    <a:bodyPr/>
                    <a:lstStyle/>
                    <a:p>
                      <a:endParaRPr lang="en-GB"/>
                    </a:p>
                  </a:txBody>
                  <a:tcPr marL="0" marR="0" marT="0" marB="0" horzOverflow="overflow"/>
                </a:tc>
                <a:extLst>
                  <a:ext uri="{0D108BD9-81ED-4DB2-BD59-A6C34878D82A}">
                    <a16:rowId xmlns:a16="http://schemas.microsoft.com/office/drawing/2014/main" val="3832251613"/>
                  </a:ext>
                </a:extLst>
              </a:tr>
              <a:tr h="33070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u="none" strike="noStrike" kern="1200" cap="none" spc="0" normalizeH="0" baseline="0" noProof="0" dirty="0">
                          <a:ln>
                            <a:noFill/>
                          </a:ln>
                          <a:effectLst/>
                          <a:uLnTx/>
                          <a:uFillTx/>
                        </a:rPr>
                        <a:t>NIV interface</a:t>
                      </a:r>
                    </a:p>
                  </a:txBody>
                  <a:tcPr>
                    <a:lnL w="12700">
                      <a:solidFill>
                        <a:schemeClr val="tx1"/>
                      </a:solidFill>
                    </a:lnL>
                    <a:lnR w="12700">
                      <a:solidFill>
                        <a:schemeClr val="tx1"/>
                      </a:solidFill>
                    </a:lnR>
                    <a:lnT w="12700">
                      <a:solidFill>
                        <a:schemeClr val="tx1"/>
                      </a:solidFill>
                    </a:lnT>
                    <a:lnB w="12700">
                      <a:solidFill>
                        <a:schemeClr val="tx1"/>
                      </a:solidFill>
                    </a:lnB>
                    <a:solidFill>
                      <a:schemeClr val="tx2">
                        <a:lumMod val="40000"/>
                        <a:lumOff val="60000"/>
                      </a:schemeClr>
                    </a:solidFill>
                  </a:tcPr>
                </a:tc>
                <a:tc hMerge="1">
                  <a:txBody>
                    <a:bodyPr/>
                    <a:lstStyle/>
                    <a:p>
                      <a:endParaRPr lang="en-GB"/>
                    </a:p>
                  </a:txBody>
                  <a:tcPr marL="0" marR="0" marT="0" marB="0" horzOverflow="overflow"/>
                </a:tc>
                <a:extLst>
                  <a:ext uri="{0D108BD9-81ED-4DB2-BD59-A6C34878D82A}">
                    <a16:rowId xmlns:a16="http://schemas.microsoft.com/office/drawing/2014/main" val="2949488492"/>
                  </a:ext>
                </a:extLst>
              </a:tr>
              <a:tr h="931972">
                <a:tc>
                  <a:txBody>
                    <a:bodyPr/>
                    <a:lstStyle/>
                    <a:p>
                      <a:pPr marL="0" lvl="0" indent="0" algn="l">
                        <a:lnSpc>
                          <a:spcPct val="100000"/>
                        </a:lnSpc>
                        <a:spcBef>
                          <a:spcPts val="0"/>
                        </a:spcBef>
                        <a:spcAft>
                          <a:spcPts val="0"/>
                        </a:spcAft>
                        <a:buNone/>
                      </a:pPr>
                      <a:r>
                        <a:rPr lang="en-US" sz="1600" b="0" i="0" u="none" strike="noStrike" kern="1200" cap="none" spc="0" normalizeH="0" baseline="0" noProof="0" dirty="0">
                          <a:ln>
                            <a:noFill/>
                          </a:ln>
                          <a:effectLst/>
                          <a:uLnTx/>
                          <a:uFillTx/>
                          <a:latin typeface="Calibri"/>
                        </a:rPr>
                        <a:t>Able to fit the interface correctly and check the tightness of the straps.  Can discuss the implications of a poorly fitted interface.</a:t>
                      </a:r>
                      <a:endParaRPr kumimoji="0" lang="en-US"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lgn="l">
                        <a:lnSpc>
                          <a:spcPct val="100000"/>
                        </a:lnSpc>
                        <a:spcBef>
                          <a:spcPts val="0"/>
                        </a:spcBef>
                        <a:spcAft>
                          <a:spcPts val="0"/>
                        </a:spcAft>
                        <a:buNone/>
                      </a:pPr>
                      <a:r>
                        <a:rPr lang="en-US" sz="1400" b="0" i="0" u="none" strike="noStrike" kern="1200" cap="none" spc="0" normalizeH="0" baseline="0" noProof="0" dirty="0">
                          <a:ln>
                            <a:noFill/>
                          </a:ln>
                          <a:effectLst/>
                          <a:uLnTx/>
                          <a:uFillTx/>
                          <a:latin typeface="Calibri"/>
                        </a:rPr>
                        <a:t>is able to show or discuss how to fit the different interfaces and how to ensure it fits well and where this information can be found, LTV hub QR codes.  To refer to tertiary centre if the mask is thought to be the wrong size. Troubleshooting such as mouth breathers, use of dummy, chin straps (if given by the tertiary centre).</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978794376"/>
                  </a:ext>
                </a:extLst>
              </a:tr>
              <a:tr h="571209">
                <a:tc>
                  <a:txBody>
                    <a:bodyPr/>
                    <a:lstStyle/>
                    <a:p>
                      <a:pPr marL="0" marR="0" lvl="0" indent="0" algn="l" rtl="0" eaLnBrk="1" fontAlgn="auto" latinLnBrk="0" hangingPunct="1">
                        <a:lnSpc>
                          <a:spcPct val="100000"/>
                        </a:lnSpc>
                        <a:spcBef>
                          <a:spcPts val="0"/>
                        </a:spcBef>
                        <a:spcAft>
                          <a:spcPts val="0"/>
                        </a:spcAft>
                        <a:buClrTx/>
                        <a:buSzTx/>
                        <a:buFontTx/>
                        <a:buNone/>
                      </a:pPr>
                      <a:r>
                        <a:rPr kumimoji="0" lang="en-US" sz="1600" u="none" strike="noStrike" kern="1200" cap="none" spc="0" normalizeH="0" baseline="0" noProof="0" dirty="0">
                          <a:ln>
                            <a:noFill/>
                          </a:ln>
                          <a:effectLst/>
                          <a:uLnTx/>
                          <a:uFillTx/>
                        </a:rPr>
                        <a:t>Aware of the different vented </a:t>
                      </a:r>
                      <a:r>
                        <a:rPr lang="en-US" sz="1600" u="none" strike="noStrike" kern="1200" cap="none" spc="0" normalizeH="0" baseline="0" noProof="0" dirty="0">
                          <a:ln>
                            <a:noFill/>
                          </a:ln>
                          <a:effectLst/>
                          <a:uLnTx/>
                          <a:uFillTx/>
                        </a:rPr>
                        <a:t>interfaces and the importance of the exhalation/leak port:</a:t>
                      </a:r>
                      <a:endParaRPr kumimoji="0" lang="en-US" sz="1600" u="none" strike="noStrike" kern="1200" cap="none" spc="0" normalizeH="0" baseline="0" noProof="0" dirty="0">
                        <a:ln>
                          <a:noFill/>
                        </a:ln>
                        <a:effectLst/>
                        <a:uLnTx/>
                        <a:uFillTx/>
                      </a:endParaRPr>
                    </a:p>
                  </a:txBody>
                  <a:tcP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tcPr>
                </a:tc>
                <a:tc>
                  <a:txBody>
                    <a:bodyPr/>
                    <a:lstStyle/>
                    <a:p>
                      <a:pPr marL="0" marR="0" lvl="0" indent="0" algn="l" rtl="0" eaLnBrk="1" fontAlgn="auto" latinLnBrk="0" hangingPunct="1">
                        <a:lnSpc>
                          <a:spcPct val="100000"/>
                        </a:lnSpc>
                        <a:spcBef>
                          <a:spcPts val="0"/>
                        </a:spcBef>
                        <a:spcAft>
                          <a:spcPts val="0"/>
                        </a:spcAft>
                        <a:buClrTx/>
                        <a:buSzTx/>
                        <a:buFontTx/>
                        <a:buNone/>
                      </a:pPr>
                      <a:r>
                        <a:rPr kumimoji="0" lang="en-US" sz="1400" u="none" strike="noStrike" kern="1200" cap="none" spc="0" normalizeH="0" baseline="0" noProof="0" dirty="0">
                          <a:ln>
                            <a:noFill/>
                          </a:ln>
                          <a:effectLst/>
                          <a:uLnTx/>
                          <a:uFillTx/>
                        </a:rPr>
                        <a:t>describe a vented and non-vented mask, checking </a:t>
                      </a:r>
                      <a:r>
                        <a:rPr lang="en-US" sz="1400" u="none" strike="noStrike" kern="1200" cap="none" spc="0" normalizeH="0" baseline="0" noProof="0" dirty="0">
                          <a:ln>
                            <a:noFill/>
                          </a:ln>
                          <a:effectLst/>
                          <a:uLnTx/>
                          <a:uFillTx/>
                        </a:rPr>
                        <a:t>exhalation/leak port </a:t>
                      </a:r>
                      <a:r>
                        <a:rPr kumimoji="0" lang="en-US" sz="1400" u="none" strike="noStrike" kern="1200" cap="none" spc="0" normalizeH="0" baseline="0" noProof="0" dirty="0">
                          <a:ln>
                            <a:noFill/>
                          </a:ln>
                          <a:effectLst/>
                          <a:uLnTx/>
                          <a:uFillTx/>
                        </a:rPr>
                        <a:t>by holding hand over port whilst ventilation running.</a:t>
                      </a:r>
                      <a:endParaRPr kumimoji="0" lang="en-US" sz="1800" u="none" strike="noStrike" kern="1200" cap="none" spc="0" normalizeH="0" baseline="0" noProof="0" dirty="0">
                        <a:ln>
                          <a:noFill/>
                        </a:ln>
                        <a:effectLst/>
                        <a:uLnTx/>
                        <a:uFillTx/>
                      </a:endParaRPr>
                    </a:p>
                  </a:txBody>
                  <a:tcPr>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106459033"/>
                  </a:ext>
                </a:extLst>
              </a:tr>
              <a:tr h="5712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effectLst/>
                        </a:rPr>
                        <a:t>Aware of the risk of airway obstruction and action to take if this occurs​:</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rPr>
                        <a:t>A-E assessment, suction, positioning of CYP, removing interface and cleaning</a:t>
                      </a:r>
                      <a:endParaRPr lang="en-US" sz="1800" kern="1200" dirty="0">
                        <a:effectLst/>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601543279"/>
                  </a:ext>
                </a:extLst>
              </a:tr>
              <a:tr h="5712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effectLst/>
                        </a:rPr>
                        <a:t>Able to identify early signs of a pressure sore and how to escalate appropriately​:</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rtl="0" eaLnBrk="1" fontAlgn="auto" latinLnBrk="0" hangingPunct="1">
                        <a:lnSpc>
                          <a:spcPct val="100000"/>
                        </a:lnSpc>
                        <a:spcBef>
                          <a:spcPts val="0"/>
                        </a:spcBef>
                        <a:spcAft>
                          <a:spcPts val="0"/>
                        </a:spcAft>
                        <a:buClrTx/>
                        <a:buSzTx/>
                        <a:buFontTx/>
                        <a:buNone/>
                      </a:pPr>
                      <a:r>
                        <a:rPr kumimoji="0" lang="en-US" sz="1400" u="none" strike="noStrike" kern="1200" cap="none" spc="0" normalizeH="0" baseline="0" noProof="0" dirty="0">
                          <a:ln>
                            <a:noFill/>
                          </a:ln>
                          <a:effectLst/>
                          <a:uLnTx/>
                          <a:uFillTx/>
                        </a:rPr>
                        <a:t>redness after 1 hour of removal of interface, escalate to tissue viability locally and to tertiary centre.</a:t>
                      </a:r>
                      <a:r>
                        <a:rPr lang="en-US" sz="1400" u="none" strike="noStrike" kern="1200" cap="none" spc="0" normalizeH="0" baseline="0" noProof="0" dirty="0">
                          <a:ln>
                            <a:noFill/>
                          </a:ln>
                          <a:effectLst/>
                          <a:uLnTx/>
                          <a:uFillTx/>
                        </a:rPr>
                        <a:t>  If CYP has alternative interface consider alternating interfaces.</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643490182"/>
                  </a:ext>
                </a:extLst>
              </a:tr>
              <a:tr h="511082">
                <a:tc>
                  <a:txBody>
                    <a:bodyPr/>
                    <a:lstStyle/>
                    <a:p>
                      <a:pPr marL="0" marR="0" lvl="0" indent="0" algn="l" rtl="0">
                        <a:lnSpc>
                          <a:spcPct val="100000"/>
                        </a:lnSpc>
                        <a:spcBef>
                          <a:spcPts val="0"/>
                        </a:spcBef>
                        <a:spcAft>
                          <a:spcPts val="0"/>
                        </a:spcAft>
                        <a:buClrTx/>
                        <a:buSzTx/>
                        <a:buFontTx/>
                        <a:buNone/>
                      </a:pPr>
                      <a:r>
                        <a:rPr lang="en-US" sz="1600" kern="1200" dirty="0">
                          <a:effectLst/>
                        </a:rPr>
                        <a:t>Aware of how to obtain a new interface if required​:</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rtl="0">
                        <a:lnSpc>
                          <a:spcPct val="100000"/>
                        </a:lnSpc>
                        <a:spcBef>
                          <a:spcPts val="0"/>
                        </a:spcBef>
                        <a:spcAft>
                          <a:spcPts val="0"/>
                        </a:spcAft>
                        <a:buClrTx/>
                        <a:buSzTx/>
                        <a:buFontTx/>
                        <a:buNone/>
                      </a:pPr>
                      <a:r>
                        <a:rPr lang="en-US" sz="1400" u="none" strike="noStrike" kern="1200" cap="none" spc="0" normalizeH="0" baseline="0" noProof="0" dirty="0">
                          <a:ln>
                            <a:noFill/>
                          </a:ln>
                          <a:effectLst/>
                          <a:uLnTx/>
                          <a:uFillTx/>
                        </a:rPr>
                        <a:t>discuss with tertiary </a:t>
                      </a:r>
                      <a:r>
                        <a:rPr lang="en-US" sz="1400" u="none" strike="noStrike" kern="1200" cap="none" spc="0" normalizeH="0" baseline="0" noProof="0" dirty="0" err="1">
                          <a:ln>
                            <a:noFill/>
                          </a:ln>
                          <a:effectLst/>
                          <a:uLnTx/>
                          <a:uFillTx/>
                        </a:rPr>
                        <a:t>centre</a:t>
                      </a:r>
                      <a:r>
                        <a:rPr lang="en-US" sz="1400" u="none" strike="noStrike" kern="1200" cap="none" spc="0" normalizeH="0" baseline="0" noProof="0" dirty="0">
                          <a:ln>
                            <a:noFill/>
                          </a:ln>
                          <a:effectLst/>
                          <a:uLnTx/>
                          <a:uFillTx/>
                        </a:rPr>
                        <a:t> regarding upsizing, or replacing interface.  Routine changes should be manufacturer and tertiary </a:t>
                      </a:r>
                      <a:r>
                        <a:rPr lang="en-US" sz="1400" u="none" strike="noStrike" kern="1200" cap="none" spc="0" normalizeH="0" baseline="0" noProof="0" dirty="0" err="1">
                          <a:ln>
                            <a:noFill/>
                          </a:ln>
                          <a:effectLst/>
                          <a:uLnTx/>
                          <a:uFillTx/>
                        </a:rPr>
                        <a:t>centre</a:t>
                      </a:r>
                      <a:r>
                        <a:rPr lang="en-US" sz="1400" u="none" strike="noStrike" kern="1200" cap="none" spc="0" normalizeH="0" baseline="0" noProof="0" dirty="0">
                          <a:ln>
                            <a:noFill/>
                          </a:ln>
                          <a:effectLst/>
                          <a:uLnTx/>
                          <a:uFillTx/>
                        </a:rPr>
                        <a:t> driven or obtaining a replacement of the same mask already in use.  </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532707748"/>
                  </a:ext>
                </a:extLst>
              </a:tr>
              <a:tr h="571209">
                <a:tc>
                  <a:txBody>
                    <a:bodyPr/>
                    <a:lstStyle/>
                    <a:p>
                      <a:pPr lvl="0">
                        <a:buNone/>
                      </a:pPr>
                      <a:r>
                        <a:rPr lang="en-US" sz="1600" u="none" strike="noStrike" kern="1200" dirty="0">
                          <a:effectLst/>
                        </a:rPr>
                        <a:t>Aware of how to clean and dry the interface and how often this should be carried out :</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US" sz="1400" u="none" strike="noStrike" kern="1200" cap="none" spc="0" normalizeH="0" baseline="0" noProof="0" dirty="0">
                          <a:ln>
                            <a:noFill/>
                          </a:ln>
                          <a:effectLst/>
                          <a:uLnTx/>
                          <a:uFillTx/>
                        </a:rPr>
                        <a:t>checking manufacturers advice, tertiary centre, visual inspection of interface.</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608928462"/>
                  </a:ext>
                </a:extLst>
              </a:tr>
              <a:tr h="330700">
                <a:tc gridSpan="2">
                  <a:txBody>
                    <a:bodyPr/>
                    <a:lstStyle/>
                    <a:p>
                      <a:pPr lvl="0" algn="ctr">
                        <a:buNone/>
                      </a:pPr>
                      <a:r>
                        <a:rPr lang="en-GB" sz="1600" b="1" dirty="0"/>
                        <a:t>Transferring of the patient</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solidFill>
                      <a:schemeClr val="tx2">
                        <a:lumMod val="40000"/>
                        <a:lumOff val="60000"/>
                      </a:schemeClr>
                    </a:solidFill>
                  </a:tcPr>
                </a:tc>
                <a:tc hMerge="1">
                  <a:txBody>
                    <a:bodyPr/>
                    <a:lstStyle/>
                    <a:p>
                      <a:endParaRPr lang="en-US"/>
                    </a:p>
                  </a:txBody>
                  <a:tcPr/>
                </a:tc>
                <a:extLst>
                  <a:ext uri="{0D108BD9-81ED-4DB2-BD59-A6C34878D82A}">
                    <a16:rowId xmlns:a16="http://schemas.microsoft.com/office/drawing/2014/main" val="1557440769"/>
                  </a:ext>
                </a:extLst>
              </a:tr>
              <a:tr h="571209">
                <a:tc>
                  <a:txBody>
                    <a:bodyPr/>
                    <a:lstStyle/>
                    <a:p>
                      <a:pPr marL="0" marR="0" lvl="0" indent="0" algn="l" rtl="0">
                        <a:lnSpc>
                          <a:spcPct val="100000"/>
                        </a:lnSpc>
                        <a:spcBef>
                          <a:spcPts val="0"/>
                        </a:spcBef>
                        <a:spcAft>
                          <a:spcPts val="0"/>
                        </a:spcAft>
                        <a:buClrTx/>
                        <a:buSzTx/>
                        <a:buFontTx/>
                        <a:buNone/>
                      </a:pPr>
                      <a:r>
                        <a:rPr lang="en-US" sz="1600" kern="1200" dirty="0">
                          <a:effectLst/>
                        </a:rPr>
                        <a:t>Identify the equipment needed to transfer, and how to safely secure all equipment:</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rtl="0">
                        <a:lnSpc>
                          <a:spcPct val="100000"/>
                        </a:lnSpc>
                        <a:spcBef>
                          <a:spcPts val="0"/>
                        </a:spcBef>
                        <a:spcAft>
                          <a:spcPts val="0"/>
                        </a:spcAft>
                        <a:buClrTx/>
                        <a:buSzTx/>
                        <a:buFontTx/>
                        <a:buNone/>
                      </a:pPr>
                      <a:r>
                        <a:rPr lang="en-US" sz="1400" u="none" strike="noStrike" kern="1200" cap="none" spc="0" normalizeH="0" baseline="0" noProof="0" dirty="0">
                          <a:ln>
                            <a:noFill/>
                          </a:ln>
                          <a:effectLst/>
                          <a:uLnTx/>
                          <a:uFillTx/>
                        </a:rPr>
                        <a:t>local checklists available and the LTV guideline.</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90612723"/>
                  </a:ext>
                </a:extLst>
              </a:tr>
              <a:tr h="1690202">
                <a:tc>
                  <a:txBody>
                    <a:bodyPr/>
                    <a:lstStyle/>
                    <a:p>
                      <a:pPr marL="0" marR="0" lvl="0" indent="0" algn="l" rtl="0">
                        <a:lnSpc>
                          <a:spcPct val="100000"/>
                        </a:lnSpc>
                        <a:spcBef>
                          <a:spcPts val="0"/>
                        </a:spcBef>
                        <a:spcAft>
                          <a:spcPts val="0"/>
                        </a:spcAft>
                        <a:buClrTx/>
                        <a:buSzTx/>
                        <a:buFontTx/>
                        <a:buNone/>
                      </a:pPr>
                      <a:r>
                        <a:rPr lang="en-US" sz="1600" kern="1200" dirty="0">
                          <a:effectLst/>
                        </a:rPr>
                        <a:t>Ensure you have enough Oxygen and battery supply for the journey required:</a:t>
                      </a:r>
                    </a:p>
                    <a:p>
                      <a:pPr marL="0" marR="0" lvl="0" indent="0" algn="l">
                        <a:lnSpc>
                          <a:spcPct val="100000"/>
                        </a:lnSpc>
                        <a:spcBef>
                          <a:spcPts val="0"/>
                        </a:spcBef>
                        <a:spcAft>
                          <a:spcPts val="0"/>
                        </a:spcAft>
                        <a:buClrTx/>
                        <a:buSzTx/>
                        <a:buFontTx/>
                        <a:buNone/>
                      </a:pPr>
                      <a:endParaRPr lang="en-US" sz="1600" kern="1200" dirty="0">
                        <a:effectLst/>
                      </a:endParaRP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rtl="0">
                        <a:lnSpc>
                          <a:spcPct val="100000"/>
                        </a:lnSpc>
                        <a:spcBef>
                          <a:spcPts val="0"/>
                        </a:spcBef>
                        <a:spcAft>
                          <a:spcPts val="0"/>
                        </a:spcAft>
                        <a:buClrTx/>
                        <a:buSzTx/>
                        <a:buFontTx/>
                        <a:buNone/>
                      </a:pPr>
                      <a:r>
                        <a:rPr lang="en-US" sz="1400" u="none" strike="noStrike" kern="1200" cap="none" spc="0" normalizeH="0" baseline="0" noProof="0" dirty="0">
                          <a:ln>
                            <a:noFill/>
                          </a:ln>
                          <a:effectLst/>
                          <a:uLnTx/>
                          <a:uFillTx/>
                        </a:rPr>
                        <a:t>ensure mains battery is plugged in prior to transfer, ensure portable batteries are fully charged,  calculate oxygen requirement and ensure cylinders are full.</a:t>
                      </a:r>
                    </a:p>
                    <a:p>
                      <a:pPr lvl="0" algn="l">
                        <a:lnSpc>
                          <a:spcPct val="107000"/>
                        </a:lnSpc>
                        <a:spcAft>
                          <a:spcPts val="0"/>
                        </a:spcAft>
                        <a:buNone/>
                      </a:pPr>
                      <a:r>
                        <a:rPr lang="en-US" sz="1400" b="0" i="0" u="none" strike="noStrike" kern="1200" cap="none" spc="0" normalizeH="0" baseline="0" noProof="0" dirty="0">
                          <a:ln>
                            <a:noFill/>
                          </a:ln>
                          <a:solidFill>
                            <a:schemeClr val="tx1"/>
                          </a:solidFill>
                          <a:effectLst/>
                          <a:uLnTx/>
                          <a:uFillTx/>
                          <a:latin typeface="Calibri"/>
                        </a:rPr>
                        <a:t>Journey time X prescribed O2 requirement = Total amount needed for journey, double the amount for safety.  </a:t>
                      </a:r>
                    </a:p>
                    <a:p>
                      <a:pPr lvl="0" algn="l">
                        <a:lnSpc>
                          <a:spcPct val="107000"/>
                        </a:lnSpc>
                        <a:spcAft>
                          <a:spcPts val="0"/>
                        </a:spcAft>
                        <a:buNone/>
                      </a:pPr>
                      <a:r>
                        <a:rPr lang="en-US" sz="1400" b="0" i="0" u="none" strike="noStrike" kern="1200" cap="none" spc="0" normalizeH="0" baseline="0" noProof="0" dirty="0">
                          <a:ln>
                            <a:noFill/>
                          </a:ln>
                          <a:solidFill>
                            <a:schemeClr val="tx1"/>
                          </a:solidFill>
                          <a:effectLst/>
                          <a:uLnTx/>
                          <a:uFillTx/>
                          <a:latin typeface="Calibri"/>
                        </a:rPr>
                        <a:t>For example, the CYP is on 2L/min O2 and it going out for 60 mins.  Therefore, they need 60 x 2=120ltrs of oxygen.  Double this so 120 x 2 = 240 ltrs to cover you in the event the trip is longer than expected</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074648891"/>
                  </a:ext>
                </a:extLst>
              </a:tr>
            </a:tbl>
          </a:graphicData>
        </a:graphic>
      </p:graphicFrame>
      <p:sp>
        <p:nvSpPr>
          <p:cNvPr id="2" name="TextBox 1">
            <a:extLst>
              <a:ext uri="{FF2B5EF4-FFF2-40B4-BE49-F238E27FC236}">
                <a16:creationId xmlns:a16="http://schemas.microsoft.com/office/drawing/2014/main" id="{DE998D61-BF91-DD90-B839-DAA9F91FD6BE}"/>
              </a:ext>
            </a:extLst>
          </p:cNvPr>
          <p:cNvSpPr txBox="1"/>
          <p:nvPr/>
        </p:nvSpPr>
        <p:spPr>
          <a:xfrm>
            <a:off x="236484" y="6213643"/>
            <a:ext cx="3455337" cy="1015663"/>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78231"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56462"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434694"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912925"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391156" algn="l" defTabSz="956462" rtl="0" eaLnBrk="1" latinLnBrk="0" hangingPunct="1">
              <a:defRPr kern="1200">
                <a:solidFill>
                  <a:schemeClr val="tx1"/>
                </a:solidFill>
                <a:latin typeface="Arial" panose="020B0604020202020204" pitchFamily="34" charset="0"/>
                <a:ea typeface="+mn-ea"/>
                <a:cs typeface="+mn-cs"/>
              </a:defRPr>
            </a:lvl6pPr>
            <a:lvl7pPr marL="2869387" algn="l" defTabSz="956462" rtl="0" eaLnBrk="1" latinLnBrk="0" hangingPunct="1">
              <a:defRPr kern="1200">
                <a:solidFill>
                  <a:schemeClr val="tx1"/>
                </a:solidFill>
                <a:latin typeface="Arial" panose="020B0604020202020204" pitchFamily="34" charset="0"/>
                <a:ea typeface="+mn-ea"/>
                <a:cs typeface="+mn-cs"/>
              </a:defRPr>
            </a:lvl7pPr>
            <a:lvl8pPr marL="3347618" algn="l" defTabSz="956462" rtl="0" eaLnBrk="1" latinLnBrk="0" hangingPunct="1">
              <a:defRPr kern="1200">
                <a:solidFill>
                  <a:schemeClr val="tx1"/>
                </a:solidFill>
                <a:latin typeface="Arial" panose="020B0604020202020204" pitchFamily="34" charset="0"/>
                <a:ea typeface="+mn-ea"/>
                <a:cs typeface="+mn-cs"/>
              </a:defRPr>
            </a:lvl8pPr>
            <a:lvl9pPr marL="3825850" algn="l" defTabSz="956462" rtl="0" eaLnBrk="1" latinLnBrk="0" hangingPunct="1">
              <a:defRPr kern="1200">
                <a:solidFill>
                  <a:schemeClr val="tx1"/>
                </a:solidFill>
                <a:latin typeface="Arial" panose="020B0604020202020204" pitchFamily="34" charset="0"/>
                <a:ea typeface="+mn-ea"/>
                <a:cs typeface="+mn-cs"/>
              </a:defRPr>
            </a:lvl9pPr>
          </a:lstStyle>
          <a:p>
            <a:r>
              <a:rPr lang="en-GB" sz="1200" dirty="0">
                <a:latin typeface="Arial"/>
                <a:cs typeface="Arial"/>
              </a:rPr>
              <a:t>BOC Medical Cylinder data chart: Cylinder code= capacity in litres.</a:t>
            </a:r>
          </a:p>
          <a:p>
            <a:r>
              <a:rPr lang="en-GB" sz="1200" dirty="0">
                <a:latin typeface="Arial"/>
                <a:cs typeface="Arial"/>
              </a:rPr>
              <a:t>AZ  170litres      CD 460 litres</a:t>
            </a:r>
          </a:p>
          <a:p>
            <a:r>
              <a:rPr lang="en-GB" sz="1200" dirty="0">
                <a:latin typeface="Arial"/>
                <a:cs typeface="Arial"/>
              </a:rPr>
              <a:t>C    170 litres     E    680 litres</a:t>
            </a:r>
          </a:p>
          <a:p>
            <a:r>
              <a:rPr lang="en-GB" sz="1200" dirty="0">
                <a:latin typeface="Arial"/>
                <a:cs typeface="Arial"/>
              </a:rPr>
              <a:t>D    340 litres     J    6800 litres</a:t>
            </a:r>
          </a:p>
        </p:txBody>
      </p:sp>
    </p:spTree>
    <p:extLst>
      <p:ext uri="{BB962C8B-B14F-4D97-AF65-F5344CB8AC3E}">
        <p14:creationId xmlns:p14="http://schemas.microsoft.com/office/powerpoint/2010/main" val="2954171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6B92FAF7-0AD3-4B47-9111-D0E9CD79E2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27" name="Group 26">
            <a:extLst>
              <a:ext uri="{FF2B5EF4-FFF2-40B4-BE49-F238E27FC236}">
                <a16:creationId xmlns:a16="http://schemas.microsoft.com/office/drawing/2014/main" id="{D6A77139-BADB-4B2C-BD41-B67A4D37D75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526" y="2227167"/>
            <a:ext cx="4336168"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28" name="Freeform: Shape 27">
              <a:extLst>
                <a:ext uri="{FF2B5EF4-FFF2-40B4-BE49-F238E27FC236}">
                  <a16:creationId xmlns:a16="http://schemas.microsoft.com/office/drawing/2014/main" id="{DAC7B25D-E1A6-459A-B45A-1912B0CD957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29" name="Freeform: Shape 28">
              <a:extLst>
                <a:ext uri="{FF2B5EF4-FFF2-40B4-BE49-F238E27FC236}">
                  <a16:creationId xmlns:a16="http://schemas.microsoft.com/office/drawing/2014/main" id="{920A7C7E-00F6-490C-A8E7-5167EA6A4B8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30" name="Freeform: Shape 29">
              <a:extLst>
                <a:ext uri="{FF2B5EF4-FFF2-40B4-BE49-F238E27FC236}">
                  <a16:creationId xmlns:a16="http://schemas.microsoft.com/office/drawing/2014/main" id="{2E166FC5-8F23-41C3-879A-BFF8D5B7051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31" name="Freeform: Shape 30">
              <a:extLst>
                <a:ext uri="{FF2B5EF4-FFF2-40B4-BE49-F238E27FC236}">
                  <a16:creationId xmlns:a16="http://schemas.microsoft.com/office/drawing/2014/main" id="{5C727C6A-DB0B-482E-B0E4-4F035FC0231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33" name="Group 32">
            <a:extLst>
              <a:ext uri="{FF2B5EF4-FFF2-40B4-BE49-F238E27FC236}">
                <a16:creationId xmlns:a16="http://schemas.microsoft.com/office/drawing/2014/main" id="{2786ABD8-AB9F-46F2-A7D9-36F1F7338CF9}"/>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112326" y="0"/>
            <a:ext cx="4683941" cy="3456291"/>
            <a:chOff x="4345582" y="0"/>
            <a:chExt cx="5069918" cy="3741104"/>
          </a:xfrm>
          <a:solidFill>
            <a:schemeClr val="accent5">
              <a:alpha val="5000"/>
            </a:schemeClr>
          </a:solidFill>
        </p:grpSpPr>
        <p:sp>
          <p:nvSpPr>
            <p:cNvPr id="34" name="Freeform: Shape 33">
              <a:extLst>
                <a:ext uri="{FF2B5EF4-FFF2-40B4-BE49-F238E27FC236}">
                  <a16:creationId xmlns:a16="http://schemas.microsoft.com/office/drawing/2014/main" id="{DB26E49F-E19A-487B-A8A4-A26128CFDCC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58E67742-7BE5-458C-BC8D-9EE8557636C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 name="Freeform: Shape 35">
              <a:extLst>
                <a:ext uri="{FF2B5EF4-FFF2-40B4-BE49-F238E27FC236}">
                  <a16:creationId xmlns:a16="http://schemas.microsoft.com/office/drawing/2014/main" id="{EB03BE98-6C07-41CD-ACA9-5244A3DA10B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D13CCE92-2C5E-48BC-9713-FBEEDBAE614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3" name="Slide Number Placeholder 2">
            <a:extLst>
              <a:ext uri="{FF2B5EF4-FFF2-40B4-BE49-F238E27FC236}">
                <a16:creationId xmlns:a16="http://schemas.microsoft.com/office/drawing/2014/main" id="{E959E8FC-691F-4DFE-88C9-6F09B9DE4A5C}"/>
              </a:ext>
            </a:extLst>
          </p:cNvPr>
          <p:cNvSpPr>
            <a:spLocks noGrp="1"/>
          </p:cNvSpPr>
          <p:nvPr>
            <p:ph type="sldNum" sz="quarter" idx="12"/>
          </p:nvPr>
        </p:nvSpPr>
        <p:spPr>
          <a:xfrm>
            <a:off x="8610600" y="6356350"/>
            <a:ext cx="2743200" cy="365125"/>
          </a:xfrm>
        </p:spPr>
        <p:txBody>
          <a:bodyPr vert="horz" lIns="91440" tIns="45720" rIns="91440" bIns="45720" rtlCol="0">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val="4125586561"/>
              </p:ext>
            </p:extLst>
          </p:nvPr>
        </p:nvGraphicFramePr>
        <p:xfrm>
          <a:off x="0" y="-60761"/>
          <a:ext cx="12191694" cy="7078169"/>
        </p:xfrm>
        <a:graphic>
          <a:graphicData uri="http://schemas.openxmlformats.org/drawingml/2006/table">
            <a:tbl>
              <a:tblPr firstRow="1" bandRow="1">
                <a:tableStyleId>{5C22544A-7EE6-4342-B048-85BDC9FD1C3A}</a:tableStyleId>
              </a:tblPr>
              <a:tblGrid>
                <a:gridCol w="4400780">
                  <a:extLst>
                    <a:ext uri="{9D8B030D-6E8A-4147-A177-3AD203B41FA5}">
                      <a16:colId xmlns:a16="http://schemas.microsoft.com/office/drawing/2014/main" val="1358548031"/>
                    </a:ext>
                  </a:extLst>
                </a:gridCol>
                <a:gridCol w="7790914">
                  <a:extLst>
                    <a:ext uri="{9D8B030D-6E8A-4147-A177-3AD203B41FA5}">
                      <a16:colId xmlns:a16="http://schemas.microsoft.com/office/drawing/2014/main" val="2887180907"/>
                    </a:ext>
                  </a:extLst>
                </a:gridCol>
              </a:tblGrid>
              <a:tr h="627967">
                <a:tc gridSpan="2">
                  <a:txBody>
                    <a:bodyPr/>
                    <a:lstStyle/>
                    <a:p>
                      <a:pPr algn="ctr"/>
                      <a:r>
                        <a:rPr lang="en-GB" sz="1600" dirty="0"/>
                        <a:t>COMPETENCIES TO BE COMPLETED</a:t>
                      </a:r>
                    </a:p>
                    <a:p>
                      <a:pPr algn="ctr"/>
                      <a:r>
                        <a:rPr lang="en-GB" sz="1600" dirty="0"/>
                        <a:t>UNDERSTANDING CYP’S NEED FOR VENTILATION</a:t>
                      </a:r>
                      <a:r>
                        <a:rPr lang="en-GB" sz="1600" baseline="0" dirty="0"/>
                        <a:t> CONTINUED (NON-VENTILATOR SPECIFIC)</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hMerge="1">
                  <a:txBody>
                    <a:bodyPr/>
                    <a:lstStyle/>
                    <a:p>
                      <a:pPr algn="ctr"/>
                      <a:endParaRPr lang="en-GB" sz="1600"/>
                    </a:p>
                  </a:txBody>
                  <a:tcPr marL="0" marR="0" marT="0" marB="0" horzOverflow="overflow"/>
                </a:tc>
                <a:extLst>
                  <a:ext uri="{0D108BD9-81ED-4DB2-BD59-A6C34878D82A}">
                    <a16:rowId xmlns:a16="http://schemas.microsoft.com/office/drawing/2014/main" val="3832251613"/>
                  </a:ext>
                </a:extLst>
              </a:tr>
              <a:tr h="358838">
                <a:tc gridSpan="2">
                  <a:txBody>
                    <a:bodyPr/>
                    <a:lstStyle/>
                    <a:p>
                      <a:pPr algn="ctr"/>
                      <a:r>
                        <a:rPr lang="en-GB" sz="1600" b="1" dirty="0"/>
                        <a:t>Transferring of the patient</a:t>
                      </a:r>
                    </a:p>
                  </a:txBody>
                  <a:tcPr>
                    <a:lnL w="12700">
                      <a:solidFill>
                        <a:schemeClr val="tx1"/>
                      </a:solidFill>
                    </a:lnL>
                    <a:lnR w="12700">
                      <a:solidFill>
                        <a:schemeClr val="tx1"/>
                      </a:solidFill>
                    </a:lnR>
                    <a:lnT w="12700">
                      <a:solidFill>
                        <a:schemeClr val="tx1"/>
                      </a:solidFill>
                    </a:lnT>
                    <a:lnB w="12700">
                      <a:solidFill>
                        <a:schemeClr val="tx1"/>
                      </a:solidFill>
                    </a:lnB>
                    <a:solidFill>
                      <a:schemeClr val="tx2">
                        <a:lumMod val="40000"/>
                        <a:lumOff val="60000"/>
                      </a:schemeClr>
                    </a:solidFill>
                  </a:tcPr>
                </a:tc>
                <a:tc hMerge="1">
                  <a:txBody>
                    <a:bodyPr/>
                    <a:lstStyle/>
                    <a:p>
                      <a:pPr algn="ctr"/>
                      <a:endParaRPr lang="en-GB" sz="1600" b="1">
                        <a:solidFill>
                          <a:schemeClr val="bg1"/>
                        </a:solidFill>
                      </a:endParaRPr>
                    </a:p>
                  </a:txBody>
                  <a:tcPr marL="0" marR="0" marT="0" marB="0" horzOverflow="overflow"/>
                </a:tc>
                <a:extLst>
                  <a:ext uri="{0D108BD9-81ED-4DB2-BD59-A6C34878D82A}">
                    <a16:rowId xmlns:a16="http://schemas.microsoft.com/office/drawing/2014/main" val="4228263519"/>
                  </a:ext>
                </a:extLst>
              </a:tr>
              <a:tr h="803671">
                <a:tc>
                  <a:txBody>
                    <a:bodyPr/>
                    <a:lstStyle/>
                    <a:p>
                      <a:pPr marL="0" lvl="0" indent="0" algn="l">
                        <a:lnSpc>
                          <a:spcPct val="100000"/>
                        </a:lnSpc>
                        <a:spcBef>
                          <a:spcPts val="0"/>
                        </a:spcBef>
                        <a:spcAft>
                          <a:spcPts val="0"/>
                        </a:spcAft>
                        <a:buNone/>
                      </a:pPr>
                      <a:r>
                        <a:rPr lang="en-US" sz="1600" b="0" i="0" u="none" strike="noStrike" kern="1200" cap="none" spc="0" normalizeH="0" baseline="0" noProof="0" dirty="0">
                          <a:ln>
                            <a:noFill/>
                          </a:ln>
                          <a:effectLst/>
                          <a:uLnTx/>
                          <a:uFillTx/>
                          <a:latin typeface="Calibri"/>
                        </a:rPr>
                        <a:t>Ensure you have an appropriate Bag-Valve-Mask with correct facemask (or laryngeal mask if appropriate) </a:t>
                      </a:r>
                      <a:endParaRPr kumimoji="0" lang="en-US"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lgn="l">
                        <a:lnSpc>
                          <a:spcPct val="100000"/>
                        </a:lnSpc>
                        <a:spcBef>
                          <a:spcPts val="0"/>
                        </a:spcBef>
                        <a:spcAft>
                          <a:spcPts val="0"/>
                        </a:spcAft>
                        <a:buNone/>
                      </a:pPr>
                      <a:r>
                        <a:rPr lang="en-GB" sz="1400" b="0" i="0" u="none" strike="noStrike" kern="1200" cap="none" spc="0" normalizeH="0" baseline="0" noProof="0" dirty="0">
                          <a:ln>
                            <a:noFill/>
                          </a:ln>
                          <a:effectLst/>
                          <a:uLnTx/>
                          <a:uFillTx/>
                          <a:latin typeface="Calibri"/>
                        </a:rPr>
                        <a:t>discuss why a BMV is needed, how a BVM is still needed if an anaesthetic breathing circuit is being used due to the reliance of air/oxygen supply with the anaesthetic breathing circuit.  Discuss BLS and tracheostomy specific BLS, discuss the importance of having knowledge of patent upper airway and the use of a laryngeal mask and when this is appropriate.</a:t>
                      </a:r>
                      <a:endParaRPr lang="en-US" sz="1400" b="0" i="0" u="none" strike="noStrike" kern="1200" cap="none" spc="0" normalizeH="0" baseline="0" noProof="0" dirty="0">
                        <a:ln>
                          <a:noFill/>
                        </a:ln>
                        <a:effectLst/>
                        <a:uLnTx/>
                        <a:uFillTx/>
                        <a:latin typeface="Calibri"/>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953833274"/>
                  </a:ext>
                </a:extLst>
              </a:tr>
              <a:tr h="803671">
                <a:tc>
                  <a:txBody>
                    <a:bodyPr/>
                    <a:lstStyle/>
                    <a:p>
                      <a:pPr marL="0" marR="0" lvl="0" indent="0" algn="l" rtl="0" eaLnBrk="1" fontAlgn="auto" latinLnBrk="0" hangingPunct="1">
                        <a:lnSpc>
                          <a:spcPct val="100000"/>
                        </a:lnSpc>
                        <a:spcBef>
                          <a:spcPts val="0"/>
                        </a:spcBef>
                        <a:spcAft>
                          <a:spcPts val="0"/>
                        </a:spcAft>
                        <a:buClrTx/>
                        <a:buSzTx/>
                        <a:buFontTx/>
                        <a:buNone/>
                      </a:pPr>
                      <a:r>
                        <a:rPr kumimoji="0" lang="en-US" sz="1600" u="none" strike="noStrike" kern="1200" cap="none" spc="0" normalizeH="0" baseline="0" noProof="0" dirty="0">
                          <a:ln>
                            <a:noFill/>
                          </a:ln>
                          <a:effectLst/>
                          <a:uLnTx/>
                          <a:uFillTx/>
                        </a:rPr>
                        <a:t>Aware of the equipment </a:t>
                      </a:r>
                      <a:r>
                        <a:rPr lang="en-US" sz="1600" u="none" strike="noStrike" kern="1200" cap="none" spc="0" normalizeH="0" baseline="0" noProof="0" dirty="0">
                          <a:ln>
                            <a:noFill/>
                          </a:ln>
                          <a:effectLst/>
                          <a:uLnTx/>
                          <a:uFillTx/>
                        </a:rPr>
                        <a:t>needed </a:t>
                      </a:r>
                      <a:r>
                        <a:rPr kumimoji="0" lang="en-US" sz="1600" u="none" strike="noStrike" kern="1200" cap="none" spc="0" normalizeH="0" baseline="0" noProof="0" dirty="0">
                          <a:ln>
                            <a:noFill/>
                          </a:ln>
                          <a:effectLst/>
                          <a:uLnTx/>
                          <a:uFillTx/>
                        </a:rPr>
                        <a:t>and </a:t>
                      </a:r>
                      <a:r>
                        <a:rPr lang="en-US" sz="1600" u="none" strike="noStrike" kern="1200" cap="none" spc="0" normalizeH="0" baseline="0" noProof="0" dirty="0">
                          <a:ln>
                            <a:noFill/>
                          </a:ln>
                          <a:effectLst/>
                          <a:uLnTx/>
                          <a:uFillTx/>
                        </a:rPr>
                        <a:t>able to check the function of the ventilator prior to transfer:</a:t>
                      </a:r>
                      <a:endParaRPr kumimoji="0" lang="en-GB" sz="1600" u="none" strike="noStrike" kern="1200" cap="none" spc="0" normalizeH="0" baseline="0" noProof="0" dirty="0">
                        <a:ln>
                          <a:noFill/>
                        </a:ln>
                        <a:effectLst/>
                        <a:uLnTx/>
                        <a:uFillTx/>
                      </a:endParaRPr>
                    </a:p>
                  </a:txBody>
                  <a:tcP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tcPr>
                </a:tc>
                <a:tc>
                  <a:txBody>
                    <a:bodyPr/>
                    <a:lstStyle/>
                    <a:p>
                      <a:pPr marL="0" marR="0" lvl="0" indent="0" algn="l" rtl="0" eaLnBrk="1" fontAlgn="auto" latinLnBrk="0" hangingPunct="1">
                        <a:lnSpc>
                          <a:spcPct val="100000"/>
                        </a:lnSpc>
                        <a:spcBef>
                          <a:spcPts val="0"/>
                        </a:spcBef>
                        <a:spcAft>
                          <a:spcPts val="0"/>
                        </a:spcAft>
                        <a:buClrTx/>
                        <a:buSzTx/>
                        <a:buFontTx/>
                        <a:buNone/>
                      </a:pPr>
                      <a:r>
                        <a:rPr kumimoji="0" lang="en-US" sz="1400" u="none" strike="noStrike" kern="1200" cap="none" spc="0" normalizeH="0" baseline="0" noProof="0" dirty="0">
                          <a:ln>
                            <a:noFill/>
                          </a:ln>
                          <a:effectLst/>
                          <a:uLnTx/>
                          <a:uFillTx/>
                        </a:rPr>
                        <a:t>discuss the importance and demonstrate how these checks will take place, ensure obstruction and disconnection alarms have been checked, </a:t>
                      </a:r>
                      <a:r>
                        <a:rPr lang="en-US" sz="1400" u="none" strike="noStrike" kern="1200" cap="none" spc="0" normalizeH="0" baseline="0" noProof="0" dirty="0">
                          <a:ln>
                            <a:noFill/>
                          </a:ln>
                          <a:effectLst/>
                          <a:uLnTx/>
                          <a:uFillTx/>
                        </a:rPr>
                        <a:t>ensure CYP</a:t>
                      </a:r>
                      <a:r>
                        <a:rPr kumimoji="0" lang="en-US" sz="1400" u="none" strike="noStrike" kern="1200" cap="none" spc="0" normalizeH="0" baseline="0" noProof="0" dirty="0">
                          <a:ln>
                            <a:noFill/>
                          </a:ln>
                          <a:effectLst/>
                          <a:uLnTx/>
                          <a:uFillTx/>
                        </a:rPr>
                        <a:t> is on ventilator and ventilating using an A-E assessment</a:t>
                      </a:r>
                      <a:r>
                        <a:rPr lang="en-US" sz="1400" u="none" strike="noStrike" kern="1200" cap="none" spc="0" normalizeH="0" baseline="0" noProof="0" dirty="0">
                          <a:ln>
                            <a:noFill/>
                          </a:ln>
                          <a:effectLst/>
                          <a:uLnTx/>
                          <a:uFillTx/>
                        </a:rPr>
                        <a:t>.  Refer to the LTV guideline and local policy.</a:t>
                      </a:r>
                      <a:endParaRPr kumimoji="0" lang="en-US" sz="1400" u="none" strike="noStrike" kern="1200" cap="none" spc="0" normalizeH="0" baseline="0" noProof="0" dirty="0">
                        <a:ln>
                          <a:noFill/>
                        </a:ln>
                        <a:effectLst/>
                        <a:uLnTx/>
                        <a:uFillTx/>
                      </a:endParaRPr>
                    </a:p>
                  </a:txBody>
                  <a:tcPr>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291668578"/>
                  </a:ext>
                </a:extLst>
              </a:tr>
              <a:tr h="5655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kern="1200" cap="none" spc="0" normalizeH="0" baseline="0" noProof="0" dirty="0">
                          <a:ln>
                            <a:noFill/>
                          </a:ln>
                          <a:effectLst/>
                          <a:uLnTx/>
                          <a:uFillTx/>
                        </a:rPr>
                        <a:t>Can discuss the safe unpacking and recharging of equipment following a transfer​:</a:t>
                      </a:r>
                      <a:endParaRPr kumimoji="0" lang="en-GB" sz="1600" u="none" strike="noStrike" kern="1200" cap="none" spc="0" normalizeH="0" baseline="0" noProof="0" dirty="0">
                        <a:ln>
                          <a:noFill/>
                        </a:ln>
                        <a:effectLst/>
                        <a:uLnTx/>
                        <a:uFillTx/>
                      </a:endParaRP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rPr>
                        <a:t>storing safely, ensuring equipment is put back on charge, replace any equipment used.</a:t>
                      </a:r>
                      <a:endParaRPr kumimoji="0" lang="en-GB" sz="1600" u="none" strike="noStrike" kern="1200" cap="none" spc="0" normalizeH="0" baseline="0" noProof="0" dirty="0">
                        <a:ln>
                          <a:noFill/>
                        </a:ln>
                        <a:effectLst/>
                        <a:uLnTx/>
                        <a:uFillTx/>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803201514"/>
                  </a:ext>
                </a:extLst>
              </a:tr>
              <a:tr h="358838">
                <a:tc gridSpan="2">
                  <a:txBody>
                    <a:bodyPr/>
                    <a:lstStyle/>
                    <a:p>
                      <a:pPr lvl="0" algn="ctr">
                        <a:buNone/>
                      </a:pPr>
                      <a:r>
                        <a:rPr lang="en-GB" sz="1600" b="1" dirty="0"/>
                        <a:t>Emergency Management</a:t>
                      </a:r>
                      <a:endParaRPr kumimoji="0" lang="en-US" dirty="0"/>
                    </a:p>
                  </a:txBody>
                  <a:tcPr>
                    <a:lnL w="12700">
                      <a:solidFill>
                        <a:schemeClr val="tx1"/>
                      </a:solidFill>
                    </a:lnL>
                    <a:lnR w="12700">
                      <a:solidFill>
                        <a:schemeClr val="tx1"/>
                      </a:solidFill>
                    </a:lnR>
                    <a:lnT w="12700">
                      <a:solidFill>
                        <a:schemeClr val="tx1"/>
                      </a:solidFill>
                    </a:lnT>
                    <a:lnB w="12700">
                      <a:solidFill>
                        <a:schemeClr val="tx1"/>
                      </a:solidFill>
                    </a:lnB>
                    <a:solidFill>
                      <a:schemeClr val="tx2">
                        <a:lumMod val="40000"/>
                        <a:lumOff val="60000"/>
                      </a:schemeClr>
                    </a:solidFill>
                  </a:tcPr>
                </a:tc>
                <a:tc hMerge="1">
                  <a:txBody>
                    <a:bodyPr/>
                    <a:lstStyle/>
                    <a:p>
                      <a:pPr defTabSz="914400">
                        <a:tabLst/>
                        <a:defRPr/>
                      </a:pPr>
                      <a:endParaRPr kumimoji="0" lang="en-US"/>
                    </a:p>
                  </a:txBody>
                  <a:tcPr/>
                </a:tc>
                <a:extLst>
                  <a:ext uri="{0D108BD9-81ED-4DB2-BD59-A6C34878D82A}">
                    <a16:rowId xmlns:a16="http://schemas.microsoft.com/office/drawing/2014/main" val="207836915"/>
                  </a:ext>
                </a:extLst>
              </a:tr>
              <a:tr h="627967">
                <a:tc>
                  <a:txBody>
                    <a:bodyPr/>
                    <a:lstStyle/>
                    <a:p>
                      <a:pPr lvl="0">
                        <a:buNone/>
                      </a:pPr>
                      <a:r>
                        <a:rPr lang="en-US" sz="1600" kern="1200" dirty="0">
                          <a:effectLst/>
                        </a:rPr>
                        <a:t>Able to carry out an A-E assessment,</a:t>
                      </a:r>
                      <a:r>
                        <a:rPr lang="en-US" sz="1600" kern="1200" baseline="0" dirty="0">
                          <a:effectLst/>
                        </a:rPr>
                        <a:t> </a:t>
                      </a:r>
                      <a:r>
                        <a:rPr lang="en-US" sz="1600" kern="1200" dirty="0">
                          <a:effectLst/>
                        </a:rPr>
                        <a:t>describe signs of respiratory distress and actions to be taken​:</a:t>
                      </a:r>
                      <a:endParaRPr kumimoji="0"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US" sz="1400" b="0" i="0" u="none" strike="noStrike" kern="1200" cap="none" spc="0" normalizeH="0" baseline="0" noProof="0" dirty="0">
                          <a:ln>
                            <a:noFill/>
                          </a:ln>
                          <a:solidFill>
                            <a:srgbClr val="000000"/>
                          </a:solidFill>
                          <a:effectLst/>
                          <a:uLnTx/>
                          <a:uFillTx/>
                          <a:latin typeface="Calibri"/>
                        </a:rPr>
                        <a:t> assess and treat A-E and ensure equipment is working, check airway patency, </a:t>
                      </a:r>
                      <a:r>
                        <a:rPr lang="en-US" sz="1400" u="none" strike="noStrike" kern="1200" cap="none" spc="0" normalizeH="0" baseline="0" noProof="0" dirty="0">
                          <a:ln>
                            <a:noFill/>
                          </a:ln>
                          <a:effectLst/>
                          <a:uLnTx/>
                          <a:uFillTx/>
                        </a:rPr>
                        <a:t>respiratory sounds, increase/decrease in respiratory effort, poor chest movement,  increased PEWS, escalate to NIC and medical team,.</a:t>
                      </a:r>
                      <a:endParaRPr kumimoji="0" lang="en-GB"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398423528"/>
                  </a:ext>
                </a:extLst>
              </a:tr>
              <a:tr h="565546">
                <a:tc>
                  <a:txBody>
                    <a:bodyPr/>
                    <a:lstStyle/>
                    <a:p>
                      <a:pPr lvl="0">
                        <a:buNone/>
                      </a:pPr>
                      <a:r>
                        <a:rPr lang="en-US" sz="1600" kern="1200" dirty="0">
                          <a:effectLst/>
                        </a:rPr>
                        <a:t>Aware of hospitals escalation process for the unwell child using local resources such as PEWS:</a:t>
                      </a:r>
                      <a:endParaRPr kumimoji="0"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US" sz="1400" u="none" strike="noStrike" kern="1200" cap="none" spc="0" normalizeH="0" baseline="0" noProof="0" dirty="0">
                          <a:ln>
                            <a:noFill/>
                          </a:ln>
                          <a:effectLst/>
                          <a:uLnTx/>
                          <a:uFillTx/>
                        </a:rPr>
                        <a:t>discuss local PEWS and SBAR policy</a:t>
                      </a:r>
                      <a:endParaRPr kumimoji="0" lang="en-GB"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021994295"/>
                  </a:ext>
                </a:extLst>
              </a:tr>
              <a:tr h="887128">
                <a:tc>
                  <a:txBody>
                    <a:bodyPr/>
                    <a:lstStyle/>
                    <a:p>
                      <a:pPr lvl="0">
                        <a:buNone/>
                      </a:pPr>
                      <a:r>
                        <a:rPr lang="en-US" sz="1600" kern="1200" dirty="0">
                          <a:effectLst/>
                        </a:rPr>
                        <a:t>Can discuss the need to administer Oxygen in an emergency via the ventilator and other means if there is a ventilator delivery failure:</a:t>
                      </a:r>
                      <a:endParaRPr kumimoji="0" lang="en-US" sz="1600" kern="1200" dirty="0">
                        <a:effectLst/>
                      </a:endParaRP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US" sz="1400" u="none" strike="noStrike" kern="1200" cap="none" spc="0" normalizeH="0" baseline="0" noProof="0" dirty="0">
                          <a:ln>
                            <a:noFill/>
                          </a:ln>
                          <a:effectLst/>
                          <a:uLnTx/>
                          <a:uFillTx/>
                        </a:rPr>
                        <a:t>how Oxygen is attached to ventilator, maximum that can be administered, Oxygen delivery via Ambubag, facemask, Nasal spec, trachy mask, Optiflow, does the patient have a second device, other ventilator devices within the trust acutely if deteriorating on advice from tertiary centre and/or transport team.</a:t>
                      </a:r>
                      <a:endParaRPr kumimoji="0" lang="en-GB"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799854795"/>
                  </a:ext>
                </a:extLst>
              </a:tr>
              <a:tr h="565546">
                <a:tc>
                  <a:txBody>
                    <a:bodyPr/>
                    <a:lstStyle/>
                    <a:p>
                      <a:pPr lvl="0">
                        <a:buNone/>
                      </a:pPr>
                      <a:r>
                        <a:rPr lang="en-US" sz="1600" kern="1200" dirty="0">
                          <a:effectLst/>
                        </a:rPr>
                        <a:t>Aware of how to contact the tertiary centres and retrieval teams for advice and escalation:</a:t>
                      </a:r>
                      <a:endParaRPr kumimoji="0"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US" sz="1400" u="none" strike="noStrike" kern="1200" cap="none" spc="0" normalizeH="0" baseline="0" noProof="0" dirty="0">
                          <a:ln>
                            <a:noFill/>
                          </a:ln>
                          <a:effectLst/>
                          <a:uLnTx/>
                          <a:uFillTx/>
                        </a:rPr>
                        <a:t>retrieval team, tertiary centre contact details, how to find contact numbers, respiratory team at tertiary centre if unknown or out of hours.</a:t>
                      </a:r>
                      <a:endParaRPr kumimoji="0" lang="en-GB"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863714388"/>
                  </a:ext>
                </a:extLst>
              </a:tr>
              <a:tr h="627967">
                <a:tc>
                  <a:txBody>
                    <a:bodyPr/>
                    <a:lstStyle/>
                    <a:p>
                      <a:pPr lvl="0">
                        <a:buNone/>
                      </a:pPr>
                      <a:r>
                        <a:rPr lang="en-US" sz="1600" kern="1200" dirty="0">
                          <a:effectLst/>
                        </a:rPr>
                        <a:t>Aware of CYP's escalation plan (if available) within the RAP.</a:t>
                      </a:r>
                      <a:endParaRPr kumimoji="0"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US" sz="1400" u="none" strike="noStrike" kern="1200" cap="none" spc="0" normalizeH="0" baseline="0" noProof="0" dirty="0">
                          <a:ln>
                            <a:noFill/>
                          </a:ln>
                          <a:effectLst/>
                          <a:uLnTx/>
                          <a:uFillTx/>
                        </a:rPr>
                        <a:t>where this is found and how to access if not with parents – tertiary centre respiratory or PICU team should have access out of hours, in hours LTV team at tertiary centre.</a:t>
                      </a:r>
                      <a:endParaRPr kumimoji="0" lang="en-GB"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644782973"/>
                  </a:ext>
                </a:extLst>
              </a:tr>
            </a:tbl>
          </a:graphicData>
        </a:graphic>
      </p:graphicFrame>
    </p:spTree>
    <p:extLst>
      <p:ext uri="{BB962C8B-B14F-4D97-AF65-F5344CB8AC3E}">
        <p14:creationId xmlns:p14="http://schemas.microsoft.com/office/powerpoint/2010/main" val="3825873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6B92FAF7-0AD3-4B47-9111-D0E9CD79E2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27" name="Group 26">
            <a:extLst>
              <a:ext uri="{FF2B5EF4-FFF2-40B4-BE49-F238E27FC236}">
                <a16:creationId xmlns:a16="http://schemas.microsoft.com/office/drawing/2014/main" id="{D6A77139-BADB-4B2C-BD41-B67A4D37D75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526" y="2227167"/>
            <a:ext cx="4336168"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28" name="Freeform: Shape 27">
              <a:extLst>
                <a:ext uri="{FF2B5EF4-FFF2-40B4-BE49-F238E27FC236}">
                  <a16:creationId xmlns:a16="http://schemas.microsoft.com/office/drawing/2014/main" id="{DAC7B25D-E1A6-459A-B45A-1912B0CD957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29" name="Freeform: Shape 28">
              <a:extLst>
                <a:ext uri="{FF2B5EF4-FFF2-40B4-BE49-F238E27FC236}">
                  <a16:creationId xmlns:a16="http://schemas.microsoft.com/office/drawing/2014/main" id="{920A7C7E-00F6-490C-A8E7-5167EA6A4B8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30" name="Freeform: Shape 29">
              <a:extLst>
                <a:ext uri="{FF2B5EF4-FFF2-40B4-BE49-F238E27FC236}">
                  <a16:creationId xmlns:a16="http://schemas.microsoft.com/office/drawing/2014/main" id="{2E166FC5-8F23-41C3-879A-BFF8D5B7051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31" name="Freeform: Shape 30">
              <a:extLst>
                <a:ext uri="{FF2B5EF4-FFF2-40B4-BE49-F238E27FC236}">
                  <a16:creationId xmlns:a16="http://schemas.microsoft.com/office/drawing/2014/main" id="{5C727C6A-DB0B-482E-B0E4-4F035FC0231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33" name="Group 32">
            <a:extLst>
              <a:ext uri="{FF2B5EF4-FFF2-40B4-BE49-F238E27FC236}">
                <a16:creationId xmlns:a16="http://schemas.microsoft.com/office/drawing/2014/main" id="{2786ABD8-AB9F-46F2-A7D9-36F1F7338CF9}"/>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112326" y="0"/>
            <a:ext cx="4683941" cy="3456291"/>
            <a:chOff x="4345582" y="0"/>
            <a:chExt cx="5069918" cy="3741104"/>
          </a:xfrm>
          <a:solidFill>
            <a:schemeClr val="accent5">
              <a:alpha val="5000"/>
            </a:schemeClr>
          </a:solidFill>
        </p:grpSpPr>
        <p:sp>
          <p:nvSpPr>
            <p:cNvPr id="34" name="Freeform: Shape 33">
              <a:extLst>
                <a:ext uri="{FF2B5EF4-FFF2-40B4-BE49-F238E27FC236}">
                  <a16:creationId xmlns:a16="http://schemas.microsoft.com/office/drawing/2014/main" id="{DB26E49F-E19A-487B-A8A4-A26128CFDCC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58E67742-7BE5-458C-BC8D-9EE8557636C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 name="Freeform: Shape 35">
              <a:extLst>
                <a:ext uri="{FF2B5EF4-FFF2-40B4-BE49-F238E27FC236}">
                  <a16:creationId xmlns:a16="http://schemas.microsoft.com/office/drawing/2014/main" id="{EB03BE98-6C07-41CD-ACA9-5244A3DA10B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D13CCE92-2C5E-48BC-9713-FBEEDBAE614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3" name="Slide Number Placeholder 2">
            <a:extLst>
              <a:ext uri="{FF2B5EF4-FFF2-40B4-BE49-F238E27FC236}">
                <a16:creationId xmlns:a16="http://schemas.microsoft.com/office/drawing/2014/main" id="{E959E8FC-691F-4DFE-88C9-6F09B9DE4A5C}"/>
              </a:ext>
            </a:extLst>
          </p:cNvPr>
          <p:cNvSpPr>
            <a:spLocks noGrp="1"/>
          </p:cNvSpPr>
          <p:nvPr>
            <p:ph type="sldNum" sz="quarter" idx="12"/>
          </p:nvPr>
        </p:nvSpPr>
        <p:spPr>
          <a:xfrm>
            <a:off x="8610600" y="6356350"/>
            <a:ext cx="2743200" cy="365125"/>
          </a:xfrm>
        </p:spPr>
        <p:txBody>
          <a:bodyPr vert="horz" lIns="91440" tIns="45720" rIns="91440" bIns="45720" rtlCol="0">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val="67701848"/>
              </p:ext>
            </p:extLst>
          </p:nvPr>
        </p:nvGraphicFramePr>
        <p:xfrm>
          <a:off x="0" y="1"/>
          <a:ext cx="12184764" cy="6826545"/>
        </p:xfrm>
        <a:graphic>
          <a:graphicData uri="http://schemas.openxmlformats.org/drawingml/2006/table">
            <a:tbl>
              <a:tblPr firstRow="1" bandRow="1">
                <a:tableStyleId>{5C22544A-7EE6-4342-B048-85BDC9FD1C3A}</a:tableStyleId>
              </a:tblPr>
              <a:tblGrid>
                <a:gridCol w="4460868">
                  <a:extLst>
                    <a:ext uri="{9D8B030D-6E8A-4147-A177-3AD203B41FA5}">
                      <a16:colId xmlns:a16="http://schemas.microsoft.com/office/drawing/2014/main" val="1358548031"/>
                    </a:ext>
                  </a:extLst>
                </a:gridCol>
                <a:gridCol w="1637803">
                  <a:extLst>
                    <a:ext uri="{9D8B030D-6E8A-4147-A177-3AD203B41FA5}">
                      <a16:colId xmlns:a16="http://schemas.microsoft.com/office/drawing/2014/main" val="4003563430"/>
                    </a:ext>
                  </a:extLst>
                </a:gridCol>
                <a:gridCol w="3156857">
                  <a:extLst>
                    <a:ext uri="{9D8B030D-6E8A-4147-A177-3AD203B41FA5}">
                      <a16:colId xmlns:a16="http://schemas.microsoft.com/office/drawing/2014/main" val="232257698"/>
                    </a:ext>
                  </a:extLst>
                </a:gridCol>
                <a:gridCol w="1514102">
                  <a:extLst>
                    <a:ext uri="{9D8B030D-6E8A-4147-A177-3AD203B41FA5}">
                      <a16:colId xmlns:a16="http://schemas.microsoft.com/office/drawing/2014/main" val="3108247181"/>
                    </a:ext>
                  </a:extLst>
                </a:gridCol>
                <a:gridCol w="1415134">
                  <a:extLst>
                    <a:ext uri="{9D8B030D-6E8A-4147-A177-3AD203B41FA5}">
                      <a16:colId xmlns:a16="http://schemas.microsoft.com/office/drawing/2014/main" val="2150508750"/>
                    </a:ext>
                  </a:extLst>
                </a:gridCol>
              </a:tblGrid>
              <a:tr h="866446">
                <a:tc gridSpan="5">
                  <a:txBody>
                    <a:bodyPr/>
                    <a:lstStyle/>
                    <a:p>
                      <a:pPr algn="ctr"/>
                      <a:r>
                        <a:rPr lang="en-GB" sz="1600" dirty="0"/>
                        <a:t>COMPETENCIES TO BE COMPLETED</a:t>
                      </a:r>
                    </a:p>
                    <a:p>
                      <a:pPr algn="ctr"/>
                      <a:r>
                        <a:rPr lang="en-GB" sz="1600" dirty="0"/>
                        <a:t>UNDERSTANDING CYP’S NEED FOR VENTILATION</a:t>
                      </a:r>
                      <a:r>
                        <a:rPr lang="en-GB" sz="1600" baseline="0" dirty="0"/>
                        <a:t> CONTINUED (NON-VENTILATOR SPECIFIC)</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hMerge="1">
                  <a:txBody>
                    <a:bodyPr/>
                    <a:lstStyle/>
                    <a:p>
                      <a:endParaRPr lang="en-GB"/>
                    </a:p>
                  </a:txBody>
                  <a:tcPr marL="0" marR="0" marT="0" marB="0" horzOverflow="overflow"/>
                </a:tc>
                <a:tc hMerge="1">
                  <a:txBody>
                    <a:bodyPr/>
                    <a:lstStyle/>
                    <a:p>
                      <a:pPr algn="ctr"/>
                      <a:endParaRPr lang="en-GB" sz="1600"/>
                    </a:p>
                  </a:txBody>
                  <a:tcPr/>
                </a:tc>
                <a:tc hMerge="1">
                  <a:txBody>
                    <a:bodyPr/>
                    <a:lstStyle/>
                    <a:p>
                      <a:pPr algn="ctr"/>
                      <a:endParaRPr lang="en-GB" sz="1600"/>
                    </a:p>
                  </a:txBody>
                  <a:tcPr/>
                </a:tc>
                <a:tc hMerge="1">
                  <a:txBody>
                    <a:bodyPr/>
                    <a:lstStyle/>
                    <a:p>
                      <a:pPr algn="ctr"/>
                      <a:endParaRPr lang="en-GB" sz="1600"/>
                    </a:p>
                  </a:txBody>
                  <a:tcPr/>
                </a:tc>
                <a:extLst>
                  <a:ext uri="{0D108BD9-81ED-4DB2-BD59-A6C34878D82A}">
                    <a16:rowId xmlns:a16="http://schemas.microsoft.com/office/drawing/2014/main" val="3832251613"/>
                  </a:ext>
                </a:extLst>
              </a:tr>
              <a:tr h="511990">
                <a:tc gridSpan="5">
                  <a:txBody>
                    <a:bodyPr/>
                    <a:lstStyle/>
                    <a:p>
                      <a:pPr algn="ctr"/>
                      <a:r>
                        <a:rPr lang="en-GB" sz="1600" b="1" dirty="0"/>
                        <a:t>Emergency Management</a:t>
                      </a:r>
                    </a:p>
                  </a:txBody>
                  <a:tcPr>
                    <a:lnL w="12700">
                      <a:solidFill>
                        <a:schemeClr val="tx1"/>
                      </a:solidFill>
                    </a:lnL>
                    <a:lnR w="12700">
                      <a:solidFill>
                        <a:schemeClr val="tx1"/>
                      </a:solidFill>
                    </a:lnR>
                    <a:lnT w="12700">
                      <a:solidFill>
                        <a:schemeClr val="tx1"/>
                      </a:solidFill>
                    </a:lnT>
                    <a:lnB w="12700">
                      <a:solidFill>
                        <a:schemeClr val="tx1"/>
                      </a:solidFill>
                    </a:lnB>
                    <a:solidFill>
                      <a:schemeClr val="tx2">
                        <a:lumMod val="40000"/>
                        <a:lumOff val="60000"/>
                      </a:schemeClr>
                    </a:solidFill>
                  </a:tcPr>
                </a:tc>
                <a:tc hMerge="1">
                  <a:txBody>
                    <a:bodyPr/>
                    <a:lstStyle/>
                    <a:p>
                      <a:endParaRPr lang="en-GB"/>
                    </a:p>
                  </a:txBody>
                  <a:tcPr marL="0" marR="0" marT="0" marB="0" horzOverflow="overflow"/>
                </a:tc>
                <a:tc hMerge="1">
                  <a:txBody>
                    <a:bodyPr/>
                    <a:lstStyle/>
                    <a:p>
                      <a:pPr algn="ctr"/>
                      <a:endParaRPr lang="en-GB" sz="1600" b="1"/>
                    </a:p>
                  </a:txBody>
                  <a:tcPr>
                    <a:solidFill>
                      <a:schemeClr val="tx2">
                        <a:lumMod val="40000"/>
                        <a:lumOff val="60000"/>
                      </a:schemeClr>
                    </a:solidFill>
                  </a:tcPr>
                </a:tc>
                <a:tc hMerge="1">
                  <a:txBody>
                    <a:bodyPr/>
                    <a:lstStyle/>
                    <a:p>
                      <a:pPr algn="ctr"/>
                      <a:endParaRPr lang="en-GB" sz="1600" b="1"/>
                    </a:p>
                  </a:txBody>
                  <a:tcPr>
                    <a:solidFill>
                      <a:schemeClr val="tx2">
                        <a:lumMod val="40000"/>
                        <a:lumOff val="60000"/>
                      </a:schemeClr>
                    </a:solidFill>
                  </a:tcPr>
                </a:tc>
                <a:tc hMerge="1">
                  <a:txBody>
                    <a:bodyPr/>
                    <a:lstStyle/>
                    <a:p>
                      <a:pPr algn="ctr"/>
                      <a:endParaRPr lang="en-GB" sz="1600" b="1"/>
                    </a:p>
                  </a:txBody>
                  <a:tcPr>
                    <a:solidFill>
                      <a:schemeClr val="tx2">
                        <a:lumMod val="40000"/>
                        <a:lumOff val="60000"/>
                      </a:schemeClr>
                    </a:solidFill>
                  </a:tcPr>
                </a:tc>
                <a:extLst>
                  <a:ext uri="{0D108BD9-81ED-4DB2-BD59-A6C34878D82A}">
                    <a16:rowId xmlns:a16="http://schemas.microsoft.com/office/drawing/2014/main" val="423674858"/>
                  </a:ext>
                </a:extLst>
              </a:tr>
              <a:tr h="866446">
                <a:tc>
                  <a:txBody>
                    <a:bodyPr/>
                    <a:lstStyle/>
                    <a:p>
                      <a:r>
                        <a:rPr lang="en-US" sz="1600" kern="1200" dirty="0">
                          <a:effectLst/>
                        </a:rPr>
                        <a:t>In the event of a respiratory arrest, aware of relevant BLS algorithms:</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gridSpan="4">
                  <a:txBody>
                    <a:bodyPr/>
                    <a:lstStyle/>
                    <a:p>
                      <a:r>
                        <a:rPr kumimoji="0" lang="en-US" sz="1400" u="none" strike="noStrike" kern="1200" cap="none" spc="0" normalizeH="0" baseline="0" noProof="0" dirty="0">
                          <a:ln>
                            <a:noFill/>
                          </a:ln>
                          <a:effectLst/>
                          <a:uLnTx/>
                          <a:uFillTx/>
                        </a:rPr>
                        <a:t>discuss BLS for tracheostomy and non-tracheostomy </a:t>
                      </a:r>
                      <a:r>
                        <a:rPr lang="en-US" sz="1400" u="none" strike="noStrike" kern="1200" cap="none" spc="0" normalizeH="0" baseline="0" noProof="0" dirty="0">
                          <a:ln>
                            <a:noFill/>
                          </a:ln>
                          <a:effectLst/>
                          <a:uLnTx/>
                          <a:uFillTx/>
                        </a:rPr>
                        <a:t>CYP</a:t>
                      </a:r>
                      <a:r>
                        <a:rPr kumimoji="0" lang="en-US" sz="1400" u="none" strike="noStrike" kern="1200" cap="none" spc="0" normalizeH="0" baseline="0" noProof="0" dirty="0">
                          <a:ln>
                            <a:noFill/>
                          </a:ln>
                          <a:effectLst/>
                          <a:uLnTx/>
                          <a:uFillTx/>
                        </a:rPr>
                        <a:t>. Up to date with paediatric BLS</a:t>
                      </a:r>
                      <a:r>
                        <a:rPr lang="en-US" sz="1400" u="none" strike="noStrike" kern="1200" cap="none" spc="0" normalizeH="0" baseline="0" noProof="0" dirty="0">
                          <a:ln>
                            <a:noFill/>
                          </a:ln>
                          <a:effectLst/>
                          <a:uLnTx/>
                          <a:uFillTx/>
                        </a:rPr>
                        <a:t>.  Discuss the teams that should be involved in the escalation, local escalation policy, the need to update and get advice from the LTV team at the tertiary centre and local retrieval team if appropriate.</a:t>
                      </a:r>
                    </a:p>
                  </a:txBody>
                  <a:tcPr>
                    <a:lnL w="12700">
                      <a:solidFill>
                        <a:schemeClr val="tx1"/>
                      </a:solidFill>
                    </a:lnL>
                    <a:lnR w="12700">
                      <a:solidFill>
                        <a:schemeClr val="tx1"/>
                      </a:solidFill>
                    </a:lnR>
                    <a:lnT w="12700">
                      <a:solidFill>
                        <a:schemeClr val="tx1"/>
                      </a:solidFill>
                    </a:lnT>
                    <a:lnB w="12700">
                      <a:solidFill>
                        <a:schemeClr val="tx1"/>
                      </a:solidFill>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26647169"/>
                  </a:ext>
                </a:extLst>
              </a:tr>
              <a:tr h="1627869">
                <a:tc>
                  <a:txBody>
                    <a:bodyPr/>
                    <a:lstStyle/>
                    <a:p>
                      <a:r>
                        <a:rPr lang="en-GB" sz="1600" kern="1200" dirty="0">
                          <a:effectLst/>
                        </a:rPr>
                        <a:t>Aware of how to unlock the device, make changes and re-lock the device if required under consultation with the CYP’s specialist centre and/or retrieval team:</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gridSpan="4">
                  <a:txBody>
                    <a:bodyPr/>
                    <a:lstStyle/>
                    <a:p>
                      <a:r>
                        <a:rPr kumimoji="0" lang="en-GB" sz="1400" u="none" strike="noStrike" kern="1200" cap="none" spc="0" normalizeH="0" baseline="0" noProof="0" dirty="0">
                          <a:ln>
                            <a:noFill/>
                          </a:ln>
                          <a:effectLst/>
                          <a:uLnTx/>
                          <a:uFillTx/>
                        </a:rPr>
                        <a:t>able to discuss where this information can be found if unsure: manual, VTA app, LTV hub QR codes.</a:t>
                      </a:r>
                      <a:r>
                        <a:rPr lang="en-GB" sz="1400" u="none" strike="noStrike" kern="1200" cap="none" spc="0" normalizeH="0" baseline="0" noProof="0" dirty="0">
                          <a:ln>
                            <a:noFill/>
                          </a:ln>
                          <a:effectLst/>
                          <a:uLnTx/>
                          <a:uFillTx/>
                        </a:rPr>
                        <a:t> </a:t>
                      </a:r>
                      <a:r>
                        <a:rPr kumimoji="0" lang="en-GB" sz="1400" u="none" strike="noStrike" kern="1200" cap="none" spc="0" normalizeH="0" baseline="0" noProof="0" dirty="0">
                          <a:ln>
                            <a:noFill/>
                          </a:ln>
                          <a:effectLst/>
                          <a:uLnTx/>
                          <a:uFillTx/>
                        </a:rPr>
                        <a:t> Discuss the importance of re-locking the machine and the risk of not doing this.</a:t>
                      </a:r>
                      <a:endParaRPr lang="en-GB" dirty="0"/>
                    </a:p>
                  </a:txBody>
                  <a:tcPr>
                    <a:lnL w="12700">
                      <a:solidFill>
                        <a:schemeClr val="tx1"/>
                      </a:solidFill>
                    </a:lnL>
                    <a:lnR w="12700">
                      <a:solidFill>
                        <a:schemeClr val="tx1"/>
                      </a:solidFill>
                    </a:lnR>
                    <a:lnT w="12700">
                      <a:solidFill>
                        <a:schemeClr val="tx1"/>
                      </a:solidFill>
                    </a:lnT>
                    <a:lnB w="12700">
                      <a:solidFill>
                        <a:schemeClr val="tx1"/>
                      </a:solidFill>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82126871"/>
                  </a:ext>
                </a:extLst>
              </a:tr>
              <a:tr h="446350">
                <a:tc gridSpan="5">
                  <a:txBody>
                    <a:bodyPr/>
                    <a:lstStyle/>
                    <a:p>
                      <a:pPr lvl="0" algn="ctr">
                        <a:buNone/>
                      </a:pPr>
                      <a:r>
                        <a:rPr lang="en-GB" sz="1600" b="1" dirty="0"/>
                        <a:t>Non-ventilator specific sign off</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solidFill>
                      <a:schemeClr val="tx2">
                        <a:lumMod val="40000"/>
                        <a:lumOff val="60000"/>
                      </a:schemeClr>
                    </a:solidFill>
                  </a:tcPr>
                </a:tc>
                <a:tc hMerge="1">
                  <a:txBody>
                    <a:bodyPr/>
                    <a:lstStyle/>
                    <a:p>
                      <a:endParaRPr lang="en-US"/>
                    </a:p>
                  </a:txBody>
                  <a:tcPr/>
                </a:tc>
                <a:tc hMerge="1">
                  <a:txBody>
                    <a:bodyPr/>
                    <a:lstStyle/>
                    <a:p>
                      <a:pPr lvl="0" algn="ctr">
                        <a:buNone/>
                      </a:pPr>
                      <a:endParaRPr lang="en-US"/>
                    </a:p>
                  </a:txBody>
                  <a:tcPr>
                    <a:solidFill>
                      <a:schemeClr val="tx2">
                        <a:lumMod val="40000"/>
                        <a:lumOff val="60000"/>
                      </a:schemeClr>
                    </a:solidFill>
                  </a:tcPr>
                </a:tc>
                <a:tc hMerge="1">
                  <a:txBody>
                    <a:bodyPr/>
                    <a:lstStyle/>
                    <a:p>
                      <a:pPr lvl="0" algn="ctr">
                        <a:buNone/>
                      </a:pPr>
                      <a:endParaRPr lang="en-US"/>
                    </a:p>
                  </a:txBody>
                  <a:tcPr>
                    <a:solidFill>
                      <a:schemeClr val="tx2">
                        <a:lumMod val="40000"/>
                        <a:lumOff val="60000"/>
                      </a:schemeClr>
                    </a:solidFill>
                  </a:tcPr>
                </a:tc>
                <a:tc hMerge="1">
                  <a:txBody>
                    <a:bodyPr/>
                    <a:lstStyle/>
                    <a:p>
                      <a:pPr lvl="0" algn="ctr">
                        <a:buNone/>
                      </a:pPr>
                      <a:endParaRPr lang="en-US"/>
                    </a:p>
                  </a:txBody>
                  <a:tcPr>
                    <a:solidFill>
                      <a:schemeClr val="tx2">
                        <a:lumMod val="40000"/>
                        <a:lumOff val="60000"/>
                      </a:schemeClr>
                    </a:solidFill>
                  </a:tcPr>
                </a:tc>
                <a:extLst>
                  <a:ext uri="{0D108BD9-81ED-4DB2-BD59-A6C34878D82A}">
                    <a16:rowId xmlns:a16="http://schemas.microsoft.com/office/drawing/2014/main" val="454739848"/>
                  </a:ext>
                </a:extLst>
              </a:tr>
              <a:tr h="1102752">
                <a:tc gridSpan="5">
                  <a:txBody>
                    <a:bodyPr/>
                    <a:lstStyle/>
                    <a:p>
                      <a:pPr lvl="0" algn="l">
                        <a:lnSpc>
                          <a:spcPct val="100000"/>
                        </a:lnSpc>
                        <a:spcBef>
                          <a:spcPts val="0"/>
                        </a:spcBef>
                        <a:spcAft>
                          <a:spcPts val="0"/>
                        </a:spcAft>
                        <a:buNone/>
                      </a:pPr>
                      <a:r>
                        <a:rPr lang="en-US" sz="1600" u="none" strike="noStrike" noProof="0" dirty="0"/>
                        <a:t>This section is to enable the assessor to sign off either or both competencies for tracheostomy LTV patients and LTV patients using other non-invasive interfaces.  There is also a section to ensure that Tracheostomy competencies have been completed alongside that for LTV for those patients with a tracheostomy and requiring ventilation</a:t>
                      </a:r>
                    </a:p>
                  </a:txBody>
                  <a:tcPr>
                    <a:lnL w="12700">
                      <a:solidFill>
                        <a:schemeClr val="tx1"/>
                      </a:solidFill>
                    </a:lnL>
                    <a:lnR w="12700">
                      <a:solidFill>
                        <a:schemeClr val="tx1"/>
                      </a:solidFill>
                    </a:lnR>
                    <a:lnT w="12700">
                      <a:solidFill>
                        <a:schemeClr val="tx1"/>
                      </a:solidFill>
                    </a:lnT>
                    <a:lnB w="12700">
                      <a:solidFill>
                        <a:schemeClr val="tx1"/>
                      </a:solidFill>
                    </a:lnB>
                  </a:tcPr>
                </a:tc>
                <a:tc hMerge="1">
                  <a:txBody>
                    <a:bodyPr/>
                    <a:lstStyle/>
                    <a:p>
                      <a:endParaRPr lang="en-US"/>
                    </a:p>
                  </a:txBody>
                  <a:tcPr/>
                </a:tc>
                <a:tc hMerge="1">
                  <a:txBody>
                    <a:bodyPr/>
                    <a:lstStyle/>
                    <a:p>
                      <a:pPr lvl="0" algn="l">
                        <a:lnSpc>
                          <a:spcPct val="100000"/>
                        </a:lnSpc>
                        <a:spcBef>
                          <a:spcPts val="0"/>
                        </a:spcBef>
                        <a:spcAft>
                          <a:spcPts val="0"/>
                        </a:spcAft>
                        <a:buNone/>
                      </a:pPr>
                      <a:endParaRPr lang="en-US"/>
                    </a:p>
                  </a:txBody>
                  <a:tcPr/>
                </a:tc>
                <a:tc hMerge="1">
                  <a:txBody>
                    <a:bodyPr/>
                    <a:lstStyle/>
                    <a:p>
                      <a:pPr lvl="0" algn="l">
                        <a:lnSpc>
                          <a:spcPct val="100000"/>
                        </a:lnSpc>
                        <a:spcBef>
                          <a:spcPts val="0"/>
                        </a:spcBef>
                        <a:spcAft>
                          <a:spcPts val="0"/>
                        </a:spcAft>
                        <a:buNone/>
                      </a:pPr>
                      <a:endParaRPr lang="en-US"/>
                    </a:p>
                  </a:txBody>
                  <a:tcPr/>
                </a:tc>
                <a:tc hMerge="1">
                  <a:txBody>
                    <a:bodyPr/>
                    <a:lstStyle/>
                    <a:p>
                      <a:pPr lvl="0" algn="l">
                        <a:lnSpc>
                          <a:spcPct val="100000"/>
                        </a:lnSpc>
                        <a:spcBef>
                          <a:spcPts val="0"/>
                        </a:spcBef>
                        <a:spcAft>
                          <a:spcPts val="0"/>
                        </a:spcAft>
                        <a:buNone/>
                      </a:pPr>
                      <a:endParaRPr lang="en-US"/>
                    </a:p>
                  </a:txBody>
                  <a:tcPr/>
                </a:tc>
                <a:extLst>
                  <a:ext uri="{0D108BD9-81ED-4DB2-BD59-A6C34878D82A}">
                    <a16:rowId xmlns:a16="http://schemas.microsoft.com/office/drawing/2014/main" val="3452799668"/>
                  </a:ext>
                </a:extLst>
              </a:tr>
              <a:tr h="774550">
                <a:tc rowSpan="2" gridSpan="2">
                  <a:txBody>
                    <a:bodyPr/>
                    <a:lstStyle/>
                    <a:p>
                      <a:pPr marL="0" marR="0" lvl="0" indent="0" algn="ctr">
                        <a:lnSpc>
                          <a:spcPct val="100000"/>
                        </a:lnSpc>
                        <a:spcBef>
                          <a:spcPts val="0"/>
                        </a:spcBef>
                        <a:spcAft>
                          <a:spcPts val="0"/>
                        </a:spcAft>
                        <a:buNone/>
                      </a:pPr>
                      <a:endParaRPr lang="en-GB" sz="1600" b="0" i="0" u="sng" strike="noStrike" noProof="0" dirty="0">
                        <a:latin typeface="Calibri"/>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bg1">
                        <a:lumMod val="65000"/>
                      </a:schemeClr>
                    </a:solidFill>
                  </a:tcPr>
                </a:tc>
                <a:tc rowSpan="2" hMerge="1">
                  <a:txBody>
                    <a:bodyPr/>
                    <a:lstStyle/>
                    <a:p>
                      <a:endParaRPr lang="en-US"/>
                    </a:p>
                  </a:txBody>
                  <a:tcPr/>
                </a:tc>
                <a:tc>
                  <a:txBody>
                    <a:bodyPr/>
                    <a:lstStyle/>
                    <a:p>
                      <a:pPr lvl="0" algn="l">
                        <a:lnSpc>
                          <a:spcPct val="100000"/>
                        </a:lnSpc>
                        <a:spcBef>
                          <a:spcPts val="0"/>
                        </a:spcBef>
                        <a:spcAft>
                          <a:spcPts val="0"/>
                        </a:spcAft>
                        <a:buNone/>
                      </a:pPr>
                      <a:endParaRPr lang="en-GB" sz="1600" b="0" i="0" u="none" strike="noStrike" noProof="0" dirty="0">
                        <a:latin typeface="Calibri"/>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bg1">
                        <a:lumMod val="65000"/>
                      </a:schemeClr>
                    </a:solidFill>
                  </a:tcPr>
                </a:tc>
                <a:tc>
                  <a:txBody>
                    <a:bodyPr/>
                    <a:lstStyle/>
                    <a:p>
                      <a:pPr lvl="0" algn="ctr">
                        <a:buNone/>
                      </a:pPr>
                      <a:endParaRPr lang="en-GB" sz="1600" b="0" i="0" u="none" strike="noStrike" noProof="0" dirty="0">
                        <a:latin typeface="Calibri"/>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bg1">
                        <a:lumMod val="65000"/>
                      </a:schemeClr>
                    </a:solidFill>
                  </a:tcPr>
                </a:tc>
                <a:tc>
                  <a:txBody>
                    <a:bodyPr/>
                    <a:lstStyle/>
                    <a:p>
                      <a:pPr lvl="0" algn="ctr">
                        <a:lnSpc>
                          <a:spcPct val="100000"/>
                        </a:lnSpc>
                        <a:spcBef>
                          <a:spcPts val="0"/>
                        </a:spcBef>
                        <a:spcAft>
                          <a:spcPts val="0"/>
                        </a:spcAft>
                        <a:buNone/>
                      </a:pPr>
                      <a:endParaRPr lang="en-US" sz="1600" b="0" i="0" u="none" strike="noStrike" noProof="0" dirty="0">
                        <a:latin typeface="Calibri"/>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bg1">
                        <a:lumMod val="65000"/>
                      </a:schemeClr>
                    </a:solidFill>
                  </a:tcPr>
                </a:tc>
                <a:extLst>
                  <a:ext uri="{0D108BD9-81ED-4DB2-BD59-A6C34878D82A}">
                    <a16:rowId xmlns:a16="http://schemas.microsoft.com/office/drawing/2014/main" val="2379405781"/>
                  </a:ext>
                </a:extLst>
              </a:tr>
              <a:tr h="630142">
                <a:tc gridSpan="2" vMerge="1">
                  <a:txBody>
                    <a:bodyPr/>
                    <a:lstStyle/>
                    <a:p>
                      <a:pPr lvl="0" algn="l">
                        <a:lnSpc>
                          <a:spcPct val="100000"/>
                        </a:lnSpc>
                        <a:spcBef>
                          <a:spcPts val="0"/>
                        </a:spcBef>
                        <a:spcAft>
                          <a:spcPts val="0"/>
                        </a:spcAft>
                        <a:buNone/>
                      </a:pPr>
                      <a:endParaRPr lang="en-US" sz="1600" u="none" strike="noStrike" noProof="0"/>
                    </a:p>
                  </a:txBody>
                  <a:tcPr/>
                </a:tc>
                <a:tc hMerge="1" vMerge="1">
                  <a:txBody>
                    <a:bodyPr/>
                    <a:lstStyle/>
                    <a:p>
                      <a:endParaRPr lang="en-GB"/>
                    </a:p>
                  </a:txBody>
                  <a:tcPr/>
                </a:tc>
                <a:tc gridSpan="3">
                  <a:txBody>
                    <a:bodyPr/>
                    <a:lstStyle/>
                    <a:p>
                      <a:pPr marL="0" marR="0" lvl="0" indent="0" algn="ctr">
                        <a:lnSpc>
                          <a:spcPct val="100000"/>
                        </a:lnSpc>
                        <a:spcBef>
                          <a:spcPts val="0"/>
                        </a:spcBef>
                        <a:spcAft>
                          <a:spcPts val="0"/>
                        </a:spcAft>
                        <a:buNone/>
                      </a:pPr>
                      <a:endParaRPr lang="en-GB" sz="1600" b="0" i="0" u="sng" strike="noStrike" noProof="0" dirty="0">
                        <a:latin typeface="Calibri"/>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bg1">
                        <a:lumMod val="65000"/>
                      </a:schemeClr>
                    </a:solidFill>
                  </a:tcPr>
                </a:tc>
                <a:tc hMerge="1">
                  <a:txBody>
                    <a:bodyPr/>
                    <a:lstStyle/>
                    <a:p>
                      <a:pPr marL="0" marR="0" lvl="0" indent="0" algn="l">
                        <a:lnSpc>
                          <a:spcPct val="100000"/>
                        </a:lnSpc>
                        <a:spcBef>
                          <a:spcPts val="0"/>
                        </a:spcBef>
                        <a:spcAft>
                          <a:spcPts val="0"/>
                        </a:spcAft>
                        <a:buNone/>
                      </a:pPr>
                      <a:endParaRPr lang="en-US"/>
                    </a:p>
                  </a:txBody>
                  <a:tcPr/>
                </a:tc>
                <a:tc hMerge="1">
                  <a:txBody>
                    <a:bodyPr/>
                    <a:lstStyle/>
                    <a:p>
                      <a:pPr marL="0" marR="0" lvl="0" indent="0" algn="l">
                        <a:lnSpc>
                          <a:spcPct val="100000"/>
                        </a:lnSpc>
                        <a:spcBef>
                          <a:spcPts val="0"/>
                        </a:spcBef>
                        <a:spcAft>
                          <a:spcPts val="0"/>
                        </a:spcAft>
                        <a:buNone/>
                      </a:pPr>
                      <a:endParaRPr lang="en-US"/>
                    </a:p>
                  </a:txBody>
                  <a:tcPr/>
                </a:tc>
                <a:extLst>
                  <a:ext uri="{0D108BD9-81ED-4DB2-BD59-A6C34878D82A}">
                    <a16:rowId xmlns:a16="http://schemas.microsoft.com/office/drawing/2014/main" val="148369862"/>
                  </a:ext>
                </a:extLst>
              </a:tr>
            </a:tbl>
          </a:graphicData>
        </a:graphic>
      </p:graphicFrame>
    </p:spTree>
    <p:extLst>
      <p:ext uri="{BB962C8B-B14F-4D97-AF65-F5344CB8AC3E}">
        <p14:creationId xmlns:p14="http://schemas.microsoft.com/office/powerpoint/2010/main" val="1680938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6B92FAF7-0AD3-4B47-9111-D0E9CD79E2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27" name="Group 26">
            <a:extLst>
              <a:ext uri="{FF2B5EF4-FFF2-40B4-BE49-F238E27FC236}">
                <a16:creationId xmlns:a16="http://schemas.microsoft.com/office/drawing/2014/main" id="{D6A77139-BADB-4B2C-BD41-B67A4D37D75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526" y="2227167"/>
            <a:ext cx="4336168"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28" name="Freeform: Shape 27">
              <a:extLst>
                <a:ext uri="{FF2B5EF4-FFF2-40B4-BE49-F238E27FC236}">
                  <a16:creationId xmlns:a16="http://schemas.microsoft.com/office/drawing/2014/main" id="{DAC7B25D-E1A6-459A-B45A-1912B0CD957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29" name="Freeform: Shape 28">
              <a:extLst>
                <a:ext uri="{FF2B5EF4-FFF2-40B4-BE49-F238E27FC236}">
                  <a16:creationId xmlns:a16="http://schemas.microsoft.com/office/drawing/2014/main" id="{920A7C7E-00F6-490C-A8E7-5167EA6A4B8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30" name="Freeform: Shape 29">
              <a:extLst>
                <a:ext uri="{FF2B5EF4-FFF2-40B4-BE49-F238E27FC236}">
                  <a16:creationId xmlns:a16="http://schemas.microsoft.com/office/drawing/2014/main" id="{2E166FC5-8F23-41C3-879A-BFF8D5B7051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31" name="Freeform: Shape 30">
              <a:extLst>
                <a:ext uri="{FF2B5EF4-FFF2-40B4-BE49-F238E27FC236}">
                  <a16:creationId xmlns:a16="http://schemas.microsoft.com/office/drawing/2014/main" id="{5C727C6A-DB0B-482E-B0E4-4F035FC0231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33" name="Group 32">
            <a:extLst>
              <a:ext uri="{FF2B5EF4-FFF2-40B4-BE49-F238E27FC236}">
                <a16:creationId xmlns:a16="http://schemas.microsoft.com/office/drawing/2014/main" id="{2786ABD8-AB9F-46F2-A7D9-36F1F7338CF9}"/>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112326" y="0"/>
            <a:ext cx="4683941" cy="3456291"/>
            <a:chOff x="4345582" y="0"/>
            <a:chExt cx="5069918" cy="3741104"/>
          </a:xfrm>
          <a:solidFill>
            <a:schemeClr val="accent5">
              <a:alpha val="5000"/>
            </a:schemeClr>
          </a:solidFill>
        </p:grpSpPr>
        <p:sp>
          <p:nvSpPr>
            <p:cNvPr id="34" name="Freeform: Shape 33">
              <a:extLst>
                <a:ext uri="{FF2B5EF4-FFF2-40B4-BE49-F238E27FC236}">
                  <a16:creationId xmlns:a16="http://schemas.microsoft.com/office/drawing/2014/main" id="{DB26E49F-E19A-487B-A8A4-A26128CFDCC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58E67742-7BE5-458C-BC8D-9EE8557636C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 name="Freeform: Shape 35">
              <a:extLst>
                <a:ext uri="{FF2B5EF4-FFF2-40B4-BE49-F238E27FC236}">
                  <a16:creationId xmlns:a16="http://schemas.microsoft.com/office/drawing/2014/main" id="{EB03BE98-6C07-41CD-ACA9-5244A3DA10B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D13CCE92-2C5E-48BC-9713-FBEEDBAE614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3" name="Slide Number Placeholder 2">
            <a:extLst>
              <a:ext uri="{FF2B5EF4-FFF2-40B4-BE49-F238E27FC236}">
                <a16:creationId xmlns:a16="http://schemas.microsoft.com/office/drawing/2014/main" id="{E959E8FC-691F-4DFE-88C9-6F09B9DE4A5C}"/>
              </a:ext>
            </a:extLst>
          </p:cNvPr>
          <p:cNvSpPr>
            <a:spLocks noGrp="1"/>
          </p:cNvSpPr>
          <p:nvPr>
            <p:ph type="sldNum" sz="quarter" idx="12"/>
          </p:nvPr>
        </p:nvSpPr>
        <p:spPr>
          <a:xfrm>
            <a:off x="8610600" y="6356350"/>
            <a:ext cx="2743200" cy="365125"/>
          </a:xfrm>
        </p:spPr>
        <p:txBody>
          <a:bodyPr vert="horz" lIns="91440" tIns="45720" rIns="91440" bIns="45720" rtlCol="0">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val="2015935654"/>
              </p:ext>
            </p:extLst>
          </p:nvPr>
        </p:nvGraphicFramePr>
        <p:xfrm>
          <a:off x="8547" y="-19793"/>
          <a:ext cx="12183147" cy="7053661"/>
        </p:xfrm>
        <a:graphic>
          <a:graphicData uri="http://schemas.openxmlformats.org/drawingml/2006/table">
            <a:tbl>
              <a:tblPr firstRow="1" bandRow="1">
                <a:tableStyleId>{5C22544A-7EE6-4342-B048-85BDC9FD1C3A}</a:tableStyleId>
              </a:tblPr>
              <a:tblGrid>
                <a:gridCol w="4739472">
                  <a:extLst>
                    <a:ext uri="{9D8B030D-6E8A-4147-A177-3AD203B41FA5}">
                      <a16:colId xmlns:a16="http://schemas.microsoft.com/office/drawing/2014/main" val="1358548031"/>
                    </a:ext>
                  </a:extLst>
                </a:gridCol>
                <a:gridCol w="7443675">
                  <a:extLst>
                    <a:ext uri="{9D8B030D-6E8A-4147-A177-3AD203B41FA5}">
                      <a16:colId xmlns:a16="http://schemas.microsoft.com/office/drawing/2014/main" val="2147989155"/>
                    </a:ext>
                  </a:extLst>
                </a:gridCol>
              </a:tblGrid>
              <a:tr h="571332">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u="none" strike="noStrike" kern="1200" cap="none" spc="0" normalizeH="0" baseline="0" noProof="0" dirty="0">
                          <a:ln>
                            <a:noFill/>
                          </a:ln>
                          <a:solidFill>
                            <a:schemeClr val="bg1"/>
                          </a:solidFill>
                          <a:effectLst/>
                          <a:uLnTx/>
                          <a:uFillTx/>
                        </a:rPr>
                        <a:t>COMPETENCIES TO BE COMPLETED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u="none" strike="noStrike" kern="1200" cap="none" spc="0" normalizeH="0" baseline="0" noProof="0" dirty="0">
                          <a:ln>
                            <a:noFill/>
                          </a:ln>
                          <a:solidFill>
                            <a:schemeClr val="bg1"/>
                          </a:solidFill>
                          <a:effectLst/>
                          <a:uLnTx/>
                          <a:uFillTx/>
                        </a:rPr>
                        <a:t>VENTILATION OPERATION (VENTILATOR SPECIFIC)</a:t>
                      </a:r>
                      <a:endParaRPr kumimoji="0" lang="en-GB" b="1" dirty="0">
                        <a:solidFill>
                          <a:schemeClr val="bg1"/>
                        </a:solidFill>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solidFill>
                  </a:tcPr>
                </a:tc>
                <a:tc hMerge="1">
                  <a:txBody>
                    <a:bodyPr/>
                    <a:lstStyle/>
                    <a:p>
                      <a:endParaRPr lang="en-GB"/>
                    </a:p>
                  </a:txBody>
                  <a:tcPr marL="0" marR="0" marT="0" marB="0" horzOverflow="overflow"/>
                </a:tc>
                <a:extLst>
                  <a:ext uri="{0D108BD9-81ED-4DB2-BD59-A6C34878D82A}">
                    <a16:rowId xmlns:a16="http://schemas.microsoft.com/office/drawing/2014/main" val="3152061204"/>
                  </a:ext>
                </a:extLst>
              </a:tr>
              <a:tr h="360373">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u="none" strike="noStrike" kern="1200" cap="none" spc="0" normalizeH="0" baseline="0" noProof="0" dirty="0">
                          <a:ln>
                            <a:noFill/>
                          </a:ln>
                          <a:effectLst/>
                          <a:uLnTx/>
                          <a:uFillTx/>
                        </a:rPr>
                        <a:t>Ventilator operation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tx2">
                        <a:lumMod val="40000"/>
                        <a:lumOff val="60000"/>
                      </a:schemeClr>
                    </a:solidFill>
                  </a:tcPr>
                </a:tc>
                <a:tc hMerge="1">
                  <a:txBody>
                    <a:bodyPr/>
                    <a:lstStyle/>
                    <a:p>
                      <a:endParaRPr lang="en-GB"/>
                    </a:p>
                  </a:txBody>
                  <a:tcPr marL="0" marR="0" marT="0" marB="0" horzOverflow="overflow"/>
                </a:tc>
                <a:extLst>
                  <a:ext uri="{0D108BD9-81ED-4DB2-BD59-A6C34878D82A}">
                    <a16:rowId xmlns:a16="http://schemas.microsoft.com/office/drawing/2014/main" val="60087760"/>
                  </a:ext>
                </a:extLst>
              </a:tr>
              <a:tr h="571332">
                <a:tc>
                  <a:txBody>
                    <a:bodyPr/>
                    <a:lstStyle/>
                    <a:p>
                      <a:r>
                        <a:rPr lang="en-US" sz="1600" kern="1200" dirty="0">
                          <a:effectLst/>
                        </a:rPr>
                        <a:t>Able to turn the ventilator power on and off and determine if using mains or battery power :</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kumimoji="0" lang="en-US" sz="1400" u="none" strike="noStrike" kern="1200" cap="none" spc="0" normalizeH="0" baseline="0" noProof="0" dirty="0">
                          <a:ln>
                            <a:noFill/>
                          </a:ln>
                          <a:effectLst/>
                          <a:uLnTx/>
                          <a:uFillTx/>
                        </a:rPr>
                        <a:t>locate plug to ensure ventilator is running on mains, locate on/off button and confirm if ventilation starts automatically, locate where indicator is for mains or battery use</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646703275"/>
                  </a:ext>
                </a:extLst>
              </a:tr>
              <a:tr h="721682">
                <a:tc>
                  <a:txBody>
                    <a:bodyPr/>
                    <a:lstStyle/>
                    <a:p>
                      <a:r>
                        <a:rPr lang="en-US" sz="1600" kern="1200" dirty="0">
                          <a:effectLst/>
                        </a:rPr>
                        <a:t>Aware of how to find out length of battery life:</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en-US" sz="1400" u="none" strike="noStrike" kern="1200" cap="none" spc="0" normalizeH="0" baseline="0" noProof="0" dirty="0">
                          <a:ln>
                            <a:noFill/>
                          </a:ln>
                          <a:effectLst/>
                          <a:uLnTx/>
                          <a:uFillTx/>
                        </a:rPr>
                        <a:t>can discuss how to  the locate</a:t>
                      </a:r>
                      <a:r>
                        <a:rPr kumimoji="0" lang="en-US" sz="1400" u="none" strike="noStrike" kern="1200" cap="none" spc="0" normalizeH="0" baseline="0" noProof="0" dirty="0">
                          <a:ln>
                            <a:noFill/>
                          </a:ln>
                          <a:effectLst/>
                          <a:uLnTx/>
                          <a:uFillTx/>
                        </a:rPr>
                        <a:t> battery life indicator on main screen</a:t>
                      </a:r>
                      <a:r>
                        <a:rPr lang="en-US" sz="1400" u="none" strike="noStrike" kern="1200" cap="none" spc="0" normalizeH="0" baseline="0" noProof="0" dirty="0">
                          <a:ln>
                            <a:noFill/>
                          </a:ln>
                          <a:effectLst/>
                          <a:uLnTx/>
                          <a:uFillTx/>
                        </a:rPr>
                        <a:t>. Some ventilators will estimate the battery length but ensure ventilator is plugged into the mains as long as possible and external batteries are fully charge before starting journey.</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076568015"/>
                  </a:ext>
                </a:extLst>
              </a:tr>
              <a:tr h="992313">
                <a:tc>
                  <a:txBody>
                    <a:bodyPr/>
                    <a:lstStyle/>
                    <a:p>
                      <a:r>
                        <a:rPr lang="en-US" sz="1600" kern="1200" dirty="0">
                          <a:effectLst/>
                        </a:rPr>
                        <a:t>Able to turn on the ventilator and start ventilation and </a:t>
                      </a:r>
                      <a:r>
                        <a:rPr lang="en-US" sz="1600" kern="1200" baseline="0" dirty="0">
                          <a:effectLst/>
                        </a:rPr>
                        <a:t>c</a:t>
                      </a:r>
                      <a:r>
                        <a:rPr lang="en-US" sz="1600" kern="1200" dirty="0">
                          <a:effectLst/>
                        </a:rPr>
                        <a:t>arry out safety checks:</a:t>
                      </a:r>
                      <a:endParaRPr lang="en-US" sz="1600" kern="1200" baseline="0" dirty="0">
                        <a:effectLst/>
                      </a:endParaRP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en-US" sz="1400" u="none" strike="noStrike" kern="1200" cap="none" spc="0" normalizeH="0" baseline="0" noProof="0" dirty="0">
                          <a:ln>
                            <a:noFill/>
                          </a:ln>
                          <a:effectLst/>
                          <a:uLnTx/>
                          <a:uFillTx/>
                        </a:rPr>
                        <a:t>confirm the</a:t>
                      </a:r>
                      <a:r>
                        <a:rPr kumimoji="0" lang="en-US" sz="1800" u="none" strike="noStrike" kern="1200" cap="none" spc="0" normalizeH="0" baseline="0" noProof="0" dirty="0">
                          <a:ln>
                            <a:noFill/>
                          </a:ln>
                          <a:effectLst/>
                          <a:uLnTx/>
                          <a:uFillTx/>
                        </a:rPr>
                        <a:t> </a:t>
                      </a:r>
                      <a:r>
                        <a:rPr kumimoji="0" lang="en-US" sz="1400" u="none" strike="noStrike" kern="1200" cap="none" spc="0" normalizeH="0" baseline="0" noProof="0" dirty="0">
                          <a:ln>
                            <a:noFill/>
                          </a:ln>
                          <a:effectLst/>
                          <a:uLnTx/>
                          <a:uFillTx/>
                        </a:rPr>
                        <a:t>need to start ventilation and if </a:t>
                      </a:r>
                      <a:r>
                        <a:rPr lang="en-US" sz="1400" u="none" strike="noStrike" kern="1200" cap="none" spc="0" normalizeH="0" baseline="0" noProof="0" dirty="0">
                          <a:ln>
                            <a:noFill/>
                          </a:ln>
                          <a:effectLst/>
                          <a:uLnTx/>
                          <a:uFillTx/>
                        </a:rPr>
                        <a:t>so, how</a:t>
                      </a:r>
                      <a:r>
                        <a:rPr kumimoji="0" lang="en-US" sz="1400" u="none" strike="noStrike" kern="1200" cap="none" spc="0" normalizeH="0" baseline="0" noProof="0" dirty="0">
                          <a:ln>
                            <a:noFill/>
                          </a:ln>
                          <a:effectLst/>
                          <a:uLnTx/>
                          <a:uFillTx/>
                        </a:rPr>
                        <a:t> this is done</a:t>
                      </a:r>
                      <a:r>
                        <a:rPr lang="en-US" sz="1400" u="none" strike="noStrike" kern="1200" cap="none" spc="0" normalizeH="0" baseline="0" noProof="0" dirty="0">
                          <a:ln>
                            <a:noFill/>
                          </a:ln>
                          <a:effectLst/>
                          <a:uLnTx/>
                          <a:uFillTx/>
                        </a:rPr>
                        <a:t>. Staff need to be aware that different ventilators start as soon as the ventilator is turned on and others need to have the button ventilation start confirmed once in the stand by mode.  Importance of assessing patient on initiation of ventilation.</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089524983"/>
                  </a:ext>
                </a:extLst>
              </a:tr>
              <a:tr h="571332">
                <a:tc>
                  <a:txBody>
                    <a:bodyPr/>
                    <a:lstStyle/>
                    <a:p>
                      <a:pPr lvl="0">
                        <a:buNone/>
                      </a:pPr>
                      <a:r>
                        <a:rPr lang="en-US" sz="1600" u="none" strike="noStrike" kern="1200" dirty="0">
                          <a:effectLst/>
                        </a:rPr>
                        <a:t>Able to check ventilator settings against the respiratory action plan:</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US" sz="1400" u="none" strike="noStrike" kern="1200" cap="none" spc="0" normalizeH="0" baseline="0" noProof="0" dirty="0">
                          <a:ln>
                            <a:noFill/>
                          </a:ln>
                          <a:effectLst/>
                          <a:uLnTx/>
                          <a:uFillTx/>
                        </a:rPr>
                        <a:t>locate ventilator settings against the prescription using RAP, check all profiles if applicable.  Escalate to LTV centre if there are any concerns including no available RAP.</a:t>
                      </a:r>
                      <a:endParaRPr lang="en-US" sz="1800" u="none" strike="noStrike" kern="1200" cap="none" spc="0" normalizeH="0" baseline="0" noProof="0" dirty="0">
                        <a:ln>
                          <a:noFill/>
                        </a:ln>
                        <a:effectLst/>
                        <a:uLnTx/>
                        <a:uFillTx/>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307416825"/>
                  </a:ext>
                </a:extLst>
              </a:tr>
              <a:tr h="571332">
                <a:tc>
                  <a:txBody>
                    <a:bodyPr/>
                    <a:lstStyle/>
                    <a:p>
                      <a:pPr lvl="0">
                        <a:buNone/>
                      </a:pPr>
                      <a:r>
                        <a:rPr lang="en-GB" sz="1600" dirty="0"/>
                        <a:t>Can demonstrate how to discontinue the Ramp</a:t>
                      </a:r>
                      <a:r>
                        <a:rPr lang="en-GB" sz="1600" baseline="0" dirty="0"/>
                        <a:t> setting (if set) when acutely unwell:</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GB" sz="1400" u="none" strike="noStrike" kern="1200" cap="none" spc="0" normalizeH="0" baseline="0" noProof="0" dirty="0">
                          <a:ln>
                            <a:noFill/>
                          </a:ln>
                          <a:effectLst/>
                          <a:uLnTx/>
                          <a:uFillTx/>
                        </a:rPr>
                        <a:t>may be on the main screen or need to go into settings.  </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269199267"/>
                  </a:ext>
                </a:extLst>
              </a:tr>
              <a:tr h="360373">
                <a:tc>
                  <a:txBody>
                    <a:bodyPr/>
                    <a:lstStyle/>
                    <a:p>
                      <a:pPr lvl="0">
                        <a:buNone/>
                      </a:pPr>
                      <a:r>
                        <a:rPr lang="en-US" sz="1600" kern="1200" dirty="0">
                          <a:effectLst/>
                        </a:rPr>
                        <a:t>Is able to change between patients set programs:</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US" sz="1400" u="none" strike="noStrike" kern="1200" cap="none" spc="0" normalizeH="0" baseline="0" noProof="0" dirty="0">
                          <a:ln>
                            <a:noFill/>
                          </a:ln>
                          <a:effectLst/>
                          <a:uLnTx/>
                          <a:uFillTx/>
                        </a:rPr>
                        <a:t>discuss how to do this if only one program is set</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611873844"/>
                  </a:ext>
                </a:extLst>
              </a:tr>
              <a:tr h="1052453">
                <a:tc>
                  <a:txBody>
                    <a:bodyPr/>
                    <a:lstStyle/>
                    <a:p>
                      <a:pPr lvl="0">
                        <a:buNone/>
                      </a:pPr>
                      <a:r>
                        <a:rPr lang="en-GB" sz="1600" dirty="0"/>
                        <a:t>Can identify where the monitoring screen can be found</a:t>
                      </a:r>
                      <a:r>
                        <a:rPr lang="en-GB" sz="1600" baseline="0" dirty="0"/>
                        <a:t> on the device to ensure the ventilation is delivering effectively when on the CYP and aware of the need to carry out an A-E assessment of the CYP:</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GB" sz="1400" u="none" strike="noStrike" kern="1200" cap="none" spc="0" normalizeH="0" baseline="0" noProof="0" dirty="0">
                          <a:ln>
                            <a:noFill/>
                          </a:ln>
                          <a:effectLst/>
                          <a:uLnTx/>
                          <a:uFillTx/>
                        </a:rPr>
                        <a:t>can locate the screen and discuss what the monitoring screen is showing, pressure, flow, VT, etc.</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656844875"/>
                  </a:ext>
                </a:extLst>
              </a:tr>
              <a:tr h="586921">
                <a:tc>
                  <a:txBody>
                    <a:bodyPr/>
                    <a:lstStyle/>
                    <a:p>
                      <a:pPr lvl="0">
                        <a:buNone/>
                      </a:pPr>
                      <a:r>
                        <a:rPr lang="en-US" sz="1600" kern="1200" dirty="0">
                          <a:effectLst/>
                        </a:rPr>
                        <a:t>Can identify where the data can be downloaded from the ventilator e.g. USB port/SD card​:</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US" sz="1800" u="none" strike="noStrike" kern="1200" cap="none" spc="0" normalizeH="0" baseline="0" noProof="0" dirty="0">
                          <a:ln>
                            <a:noFill/>
                          </a:ln>
                          <a:effectLst/>
                          <a:uLnTx/>
                          <a:uFillTx/>
                        </a:rPr>
                        <a:t> </a:t>
                      </a:r>
                      <a:r>
                        <a:rPr lang="en-US" sz="1400" u="none" strike="noStrike" kern="1200" cap="none" spc="0" normalizeH="0" baseline="0" noProof="0" dirty="0">
                          <a:ln>
                            <a:noFill/>
                          </a:ln>
                          <a:effectLst/>
                          <a:uLnTx/>
                          <a:uFillTx/>
                        </a:rPr>
                        <a:t>can locate where the port card should go, not expected to know how to do this.  You would not be doing without advice form the reps or tertiary centre.</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596956267"/>
                  </a:ext>
                </a:extLst>
              </a:tr>
              <a:tr h="625354">
                <a:tc>
                  <a:txBody>
                    <a:bodyPr/>
                    <a:lstStyle/>
                    <a:p>
                      <a:pPr lvl="0">
                        <a:buNone/>
                      </a:pPr>
                      <a:r>
                        <a:rPr lang="en-US" sz="1600" kern="1200" dirty="0">
                          <a:effectLst/>
                        </a:rPr>
                        <a:t>Can identify if a breath is triggered by the CYP or the ventilator :</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US" sz="1400" u="none" strike="noStrike" kern="1200" cap="none" spc="0" normalizeH="0" baseline="0" noProof="0" dirty="0">
                          <a:ln>
                            <a:noFill/>
                          </a:ln>
                          <a:effectLst/>
                          <a:uLnTx/>
                          <a:uFillTx/>
                        </a:rPr>
                        <a:t>can explain how this is displayed on the ventilator.</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75102744"/>
                  </a:ext>
                </a:extLst>
              </a:tr>
            </a:tbl>
          </a:graphicData>
        </a:graphic>
      </p:graphicFrame>
    </p:spTree>
    <p:extLst>
      <p:ext uri="{BB962C8B-B14F-4D97-AF65-F5344CB8AC3E}">
        <p14:creationId xmlns:p14="http://schemas.microsoft.com/office/powerpoint/2010/main" val="2803837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6FACB3C-9069-4791-BC5C-0DB7CD19B8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71F2038E-D777-4B76-81DD-DD13EE91B9D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04672" y="802955"/>
            <a:ext cx="7971028" cy="1454051"/>
          </a:xfrm>
        </p:spPr>
        <p:txBody>
          <a:bodyPr>
            <a:normAutofit/>
          </a:bodyPr>
          <a:lstStyle/>
          <a:p>
            <a:endParaRPr lang="en-GB" sz="4800" b="1" dirty="0">
              <a:solidFill>
                <a:schemeClr val="tx2"/>
              </a:solidFill>
              <a:cs typeface="Calibri Light"/>
            </a:endParaRPr>
          </a:p>
        </p:txBody>
      </p:sp>
      <p:sp>
        <p:nvSpPr>
          <p:cNvPr id="3" name="Content Placeholder 2">
            <a:extLst>
              <a:ext uri="{FF2B5EF4-FFF2-40B4-BE49-F238E27FC236}">
                <a16:creationId xmlns:a16="http://schemas.microsoft.com/office/drawing/2014/main" id="{5C6D1E94-2403-424A-81F9-76BF2C5C758A}"/>
              </a:ext>
            </a:extLst>
          </p:cNvPr>
          <p:cNvSpPr>
            <a:spLocks noGrp="1"/>
          </p:cNvSpPr>
          <p:nvPr>
            <p:ph idx="1"/>
          </p:nvPr>
        </p:nvSpPr>
        <p:spPr>
          <a:xfrm>
            <a:off x="804672" y="2421682"/>
            <a:ext cx="11071352" cy="3934667"/>
          </a:xfrm>
        </p:spPr>
        <p:txBody>
          <a:bodyPr anchor="t">
            <a:normAutofit/>
          </a:bodyPr>
          <a:lstStyle/>
          <a:p>
            <a:pPr marL="0" indent="0">
              <a:buNone/>
            </a:pPr>
            <a:endParaRPr lang="en-GB" sz="2400" dirty="0">
              <a:solidFill>
                <a:schemeClr val="tx2"/>
              </a:solidFill>
              <a:cs typeface="Calibri"/>
            </a:endParaRPr>
          </a:p>
        </p:txBody>
      </p:sp>
      <p:grpSp>
        <p:nvGrpSpPr>
          <p:cNvPr id="23" name="Group 22">
            <a:extLst>
              <a:ext uri="{FF2B5EF4-FFF2-40B4-BE49-F238E27FC236}">
                <a16:creationId xmlns:a16="http://schemas.microsoft.com/office/drawing/2014/main" id="{DD354807-230F-4402-B1B9-F733A8F1F190}"/>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18240" y="-16714"/>
            <a:ext cx="6373761" cy="6874714"/>
            <a:chOff x="5818240" y="-1"/>
            <a:chExt cx="6373761" cy="6874714"/>
          </a:xfrm>
        </p:grpSpPr>
        <p:sp>
          <p:nvSpPr>
            <p:cNvPr id="24" name="Freeform: Shape 23">
              <a:extLst>
                <a:ext uri="{FF2B5EF4-FFF2-40B4-BE49-F238E27FC236}">
                  <a16:creationId xmlns:a16="http://schemas.microsoft.com/office/drawing/2014/main" id="{BF5A6F4A-CE87-4D5C-9382-8167967CE81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Freeform: Shape 24">
              <a:extLst>
                <a:ext uri="{FF2B5EF4-FFF2-40B4-BE49-F238E27FC236}">
                  <a16:creationId xmlns:a16="http://schemas.microsoft.com/office/drawing/2014/main" id="{61023DD2-2E6F-4419-B404-80F08460BEA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6" name="Freeform: Shape 25">
              <a:extLst>
                <a:ext uri="{FF2B5EF4-FFF2-40B4-BE49-F238E27FC236}">
                  <a16:creationId xmlns:a16="http://schemas.microsoft.com/office/drawing/2014/main" id="{BC4A6C98-F96E-4587-B01F-A9B01BBFAD0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A66409EC-9CC3-482A-A4A5-54ED092B3F2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5" name="Slide Number Placeholder 4">
            <a:extLst>
              <a:ext uri="{FF2B5EF4-FFF2-40B4-BE49-F238E27FC236}">
                <a16:creationId xmlns:a16="http://schemas.microsoft.com/office/drawing/2014/main" id="{43B38306-FD07-4053-A22D-AEDA44C01267}"/>
              </a:ext>
            </a:extLst>
          </p:cNvPr>
          <p:cNvSpPr>
            <a:spLocks noGrp="1"/>
          </p:cNvSpPr>
          <p:nvPr>
            <p:ph type="sldNum" sz="quarter" idx="12"/>
          </p:nvPr>
        </p:nvSpPr>
        <p:spPr>
          <a:xfrm>
            <a:off x="8610600" y="6356350"/>
            <a:ext cx="2743200" cy="365125"/>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D57F1E4F-1CFF-5643-939E-217C01CDF565}"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15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12" name="Table 11"/>
          <p:cNvGraphicFramePr>
            <a:graphicFrameLocks noGrp="1"/>
          </p:cNvGraphicFramePr>
          <p:nvPr>
            <p:extLst>
              <p:ext uri="{D42A27DB-BD31-4B8C-83A1-F6EECF244321}">
                <p14:modId xmlns:p14="http://schemas.microsoft.com/office/powerpoint/2010/main" val="1328260432"/>
              </p:ext>
            </p:extLst>
          </p:nvPr>
        </p:nvGraphicFramePr>
        <p:xfrm>
          <a:off x="-1" y="0"/>
          <a:ext cx="12191695" cy="6858000"/>
        </p:xfrm>
        <a:graphic>
          <a:graphicData uri="http://schemas.openxmlformats.org/drawingml/2006/table">
            <a:tbl>
              <a:tblPr firstRow="1" bandRow="1">
                <a:tableStyleId>{5C22544A-7EE6-4342-B048-85BDC9FD1C3A}</a:tableStyleId>
              </a:tblPr>
              <a:tblGrid>
                <a:gridCol w="4822562">
                  <a:extLst>
                    <a:ext uri="{9D8B030D-6E8A-4147-A177-3AD203B41FA5}">
                      <a16:colId xmlns:a16="http://schemas.microsoft.com/office/drawing/2014/main" val="1358548031"/>
                    </a:ext>
                  </a:extLst>
                </a:gridCol>
                <a:gridCol w="7369133">
                  <a:extLst>
                    <a:ext uri="{9D8B030D-6E8A-4147-A177-3AD203B41FA5}">
                      <a16:colId xmlns:a16="http://schemas.microsoft.com/office/drawing/2014/main" val="2720714388"/>
                    </a:ext>
                  </a:extLst>
                </a:gridCol>
              </a:tblGrid>
              <a:tr h="624024">
                <a:tc gridSpan="2">
                  <a:txBody>
                    <a:bodyPr/>
                    <a:lstStyle/>
                    <a:p>
                      <a:pPr algn="ctr"/>
                      <a:r>
                        <a:rPr lang="en-GB" sz="1600" dirty="0"/>
                        <a:t>COMPETENCIES</a:t>
                      </a:r>
                      <a:r>
                        <a:rPr lang="en-GB" sz="1600" baseline="0" dirty="0"/>
                        <a:t> TO BE COMPLETED</a:t>
                      </a:r>
                      <a:endParaRPr lang="en-GB" sz="1600" dirty="0"/>
                    </a:p>
                    <a:p>
                      <a:pPr algn="ctr"/>
                      <a:r>
                        <a:rPr lang="en-GB" sz="1600" dirty="0"/>
                        <a:t>VENTILATION</a:t>
                      </a:r>
                      <a:r>
                        <a:rPr lang="en-GB" sz="1600" baseline="0" dirty="0"/>
                        <a:t> OPERATION (VENTILATOR SPECIFIC)</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hMerge="1">
                  <a:txBody>
                    <a:bodyPr/>
                    <a:lstStyle/>
                    <a:p>
                      <a:pPr algn="ctr"/>
                      <a:endParaRPr lang="en-GB" sz="1600"/>
                    </a:p>
                  </a:txBody>
                  <a:tcPr marL="0" marR="0" marT="0" marB="0" horzOverflow="overflow"/>
                </a:tc>
                <a:extLst>
                  <a:ext uri="{0D108BD9-81ED-4DB2-BD59-A6C34878D82A}">
                    <a16:rowId xmlns:a16="http://schemas.microsoft.com/office/drawing/2014/main" val="3832251613"/>
                  </a:ext>
                </a:extLst>
              </a:tr>
              <a:tr h="364013">
                <a:tc gridSpan="2">
                  <a:txBody>
                    <a:bodyPr/>
                    <a:lstStyle/>
                    <a:p>
                      <a:pPr algn="ctr"/>
                      <a:r>
                        <a:rPr lang="en-GB" sz="1600" b="1" dirty="0"/>
                        <a:t>Circuits</a:t>
                      </a:r>
                    </a:p>
                  </a:txBody>
                  <a:tcPr>
                    <a:lnL w="12700">
                      <a:solidFill>
                        <a:schemeClr val="tx1"/>
                      </a:solidFill>
                    </a:lnL>
                    <a:lnR w="12700">
                      <a:solidFill>
                        <a:schemeClr val="tx1"/>
                      </a:solidFill>
                    </a:lnR>
                    <a:lnT w="12700">
                      <a:solidFill>
                        <a:schemeClr val="tx1"/>
                      </a:solidFill>
                    </a:lnT>
                    <a:lnB w="12700">
                      <a:solidFill>
                        <a:schemeClr val="tx1"/>
                      </a:solidFill>
                    </a:lnB>
                    <a:solidFill>
                      <a:schemeClr val="tx2">
                        <a:lumMod val="40000"/>
                        <a:lumOff val="60000"/>
                      </a:schemeClr>
                    </a:solidFill>
                  </a:tcPr>
                </a:tc>
                <a:tc hMerge="1">
                  <a:txBody>
                    <a:bodyPr/>
                    <a:lstStyle/>
                    <a:p>
                      <a:pPr algn="ctr"/>
                      <a:endParaRPr lang="en-GB" sz="1600" b="1">
                        <a:solidFill>
                          <a:schemeClr val="bg1"/>
                        </a:solidFill>
                      </a:endParaRPr>
                    </a:p>
                  </a:txBody>
                  <a:tcPr marL="0" marR="0" marT="0" marB="0" horzOverflow="overflow"/>
                </a:tc>
                <a:extLst>
                  <a:ext uri="{0D108BD9-81ED-4DB2-BD59-A6C34878D82A}">
                    <a16:rowId xmlns:a16="http://schemas.microsoft.com/office/drawing/2014/main" val="217744674"/>
                  </a:ext>
                </a:extLst>
              </a:tr>
              <a:tr h="624024">
                <a:tc>
                  <a:txBody>
                    <a:bodyPr/>
                    <a:lstStyle/>
                    <a:p>
                      <a:pPr marL="0" marR="0" lvl="0" indent="0" algn="l" rtl="0" eaLnBrk="1" fontAlgn="auto" latinLnBrk="0" hangingPunct="1">
                        <a:lnSpc>
                          <a:spcPct val="100000"/>
                        </a:lnSpc>
                        <a:spcBef>
                          <a:spcPts val="0"/>
                        </a:spcBef>
                        <a:spcAft>
                          <a:spcPts val="0"/>
                        </a:spcAft>
                        <a:buClrTx/>
                        <a:buSzTx/>
                        <a:buFontTx/>
                        <a:buNone/>
                      </a:pPr>
                      <a:r>
                        <a:rPr lang="en-US" sz="1600" kern="1200" dirty="0">
                          <a:effectLst/>
                        </a:rPr>
                        <a:t>Is able to discuss and demonstrate the dry circuit set up</a:t>
                      </a:r>
                      <a:r>
                        <a:rPr lang="en-US" sz="1600" kern="1200" baseline="0" dirty="0">
                          <a:effectLst/>
                        </a:rPr>
                        <a:t> on device:</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rtl="0" eaLnBrk="1" fontAlgn="auto" latinLnBrk="0" hangingPunct="1">
                        <a:lnSpc>
                          <a:spcPct val="100000"/>
                        </a:lnSpc>
                        <a:spcBef>
                          <a:spcPts val="0"/>
                        </a:spcBef>
                        <a:spcAft>
                          <a:spcPts val="0"/>
                        </a:spcAft>
                        <a:buClrTx/>
                        <a:buSzTx/>
                        <a:buFontTx/>
                        <a:buNone/>
                      </a:pPr>
                      <a:r>
                        <a:rPr kumimoji="0" lang="en-US" sz="1400" u="none" strike="noStrike" kern="1200" cap="none" spc="0" normalizeH="0" baseline="0" noProof="0" dirty="0">
                          <a:ln>
                            <a:noFill/>
                          </a:ln>
                          <a:effectLst/>
                          <a:uLnTx/>
                          <a:uFillTx/>
                        </a:rPr>
                        <a:t>demonstrate this in practice and discuss the different parts of the circuit and what they do.</a:t>
                      </a:r>
                      <a:endParaRPr lang="en-US" sz="1600" kern="1200" baseline="0" dirty="0">
                        <a:effectLst/>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619011304"/>
                  </a:ext>
                </a:extLst>
              </a:tr>
              <a:tr h="624024">
                <a:tc>
                  <a:txBody>
                    <a:bodyPr/>
                    <a:lstStyle/>
                    <a:p>
                      <a:pPr marL="0" marR="0" lvl="0" indent="0" algn="l" rtl="0" eaLnBrk="1" fontAlgn="auto" latinLnBrk="0" hangingPunct="1">
                        <a:lnSpc>
                          <a:spcPct val="100000"/>
                        </a:lnSpc>
                        <a:spcBef>
                          <a:spcPts val="0"/>
                        </a:spcBef>
                        <a:spcAft>
                          <a:spcPts val="0"/>
                        </a:spcAft>
                        <a:buClrTx/>
                        <a:buSzTx/>
                        <a:buFontTx/>
                        <a:buNone/>
                      </a:pPr>
                      <a:r>
                        <a:rPr lang="en-US" sz="1600" kern="1200" dirty="0">
                          <a:effectLst/>
                        </a:rPr>
                        <a:t>Is able to discuss and demonstrate the wet circuit set up</a:t>
                      </a:r>
                      <a:r>
                        <a:rPr lang="en-US" sz="1600" kern="1200" baseline="0" dirty="0">
                          <a:effectLst/>
                        </a:rPr>
                        <a:t> on device:</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rtl="0" eaLnBrk="1" fontAlgn="auto" latinLnBrk="0" hangingPunct="1">
                        <a:lnSpc>
                          <a:spcPct val="100000"/>
                        </a:lnSpc>
                        <a:spcBef>
                          <a:spcPts val="0"/>
                        </a:spcBef>
                        <a:spcAft>
                          <a:spcPts val="0"/>
                        </a:spcAft>
                        <a:buClrTx/>
                        <a:buSzTx/>
                        <a:buFontTx/>
                        <a:buNone/>
                      </a:pPr>
                      <a:r>
                        <a:rPr kumimoji="0" lang="en-US" sz="1400" u="none" strike="noStrike" kern="1200" cap="none" spc="0" normalizeH="0" baseline="0" noProof="0" dirty="0">
                          <a:ln>
                            <a:noFill/>
                          </a:ln>
                          <a:effectLst/>
                          <a:uLnTx/>
                          <a:uFillTx/>
                        </a:rPr>
                        <a:t>demonstrate this in practice and discuss the different parts of the circuit and what they do.</a:t>
                      </a:r>
                      <a:endParaRPr lang="en-US" sz="1600" kern="1200" baseline="0" dirty="0">
                        <a:effectLst/>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897047498"/>
                  </a:ext>
                </a:extLst>
              </a:tr>
              <a:tr h="8361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effectLst/>
                        </a:rPr>
                        <a:t>Is able to discuss what a Circuit Calibration (Learn circuit) is and when this should be performed.​ (If applicable):</a:t>
                      </a:r>
                      <a:endParaRPr lang="en-GB" sz="1600" kern="1200" dirty="0">
                        <a:effectLst/>
                      </a:endParaRP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rtl="0" eaLnBrk="1" fontAlgn="auto" latinLnBrk="0" hangingPunct="1">
                        <a:lnSpc>
                          <a:spcPct val="100000"/>
                        </a:lnSpc>
                        <a:spcBef>
                          <a:spcPts val="0"/>
                        </a:spcBef>
                        <a:spcAft>
                          <a:spcPts val="0"/>
                        </a:spcAft>
                        <a:buClrTx/>
                        <a:buSzTx/>
                        <a:buFontTx/>
                        <a:buNone/>
                      </a:pPr>
                      <a:r>
                        <a:rPr kumimoji="0" lang="en-US" sz="1400" u="none" strike="noStrike" kern="1200" cap="none" spc="0" normalizeH="0" baseline="0" noProof="0" dirty="0">
                          <a:ln>
                            <a:noFill/>
                          </a:ln>
                          <a:effectLst/>
                          <a:uLnTx/>
                          <a:uFillTx/>
                        </a:rPr>
                        <a:t>demonstrate how this is done and discuss why and when it is needed e.g. different tubing, wet/dry circuit, adding in extra equipment such as Oxygen</a:t>
                      </a:r>
                      <a:r>
                        <a:rPr lang="en-US" sz="1400" u="none" strike="noStrike" kern="1200" cap="none" spc="0" normalizeH="0" baseline="0" noProof="0" dirty="0">
                          <a:ln>
                            <a:noFill/>
                          </a:ln>
                          <a:effectLst/>
                          <a:uLnTx/>
                          <a:uFillTx/>
                        </a:rPr>
                        <a:t>, and when troubleshooting alarms.</a:t>
                      </a:r>
                      <a:endParaRPr lang="en-GB" sz="1800" kern="1200" dirty="0">
                        <a:effectLst/>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50064097"/>
                  </a:ext>
                </a:extLst>
              </a:tr>
              <a:tr h="353614">
                <a:tc gridSpan="2">
                  <a:txBody>
                    <a:bodyPr/>
                    <a:lstStyle/>
                    <a:p>
                      <a:pPr lvl="0" algn="ctr">
                        <a:buNone/>
                      </a:pPr>
                      <a:r>
                        <a:rPr lang="en-GB" sz="1600" b="1" dirty="0"/>
                        <a:t>Oxygen delivery</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solidFill>
                      <a:schemeClr val="tx2">
                        <a:lumMod val="40000"/>
                        <a:lumOff val="60000"/>
                      </a:schemeClr>
                    </a:solidFill>
                  </a:tcPr>
                </a:tc>
                <a:tc hMerge="1">
                  <a:txBody>
                    <a:bodyPr/>
                    <a:lstStyle/>
                    <a:p>
                      <a:pPr defTabSz="914400">
                        <a:tabLst/>
                        <a:defRPr/>
                      </a:pPr>
                      <a:endParaRPr lang="en-US"/>
                    </a:p>
                  </a:txBody>
                  <a:tcPr/>
                </a:tc>
                <a:extLst>
                  <a:ext uri="{0D108BD9-81ED-4DB2-BD59-A6C34878D82A}">
                    <a16:rowId xmlns:a16="http://schemas.microsoft.com/office/drawing/2014/main" val="1956894668"/>
                  </a:ext>
                </a:extLst>
              </a:tr>
              <a:tr h="613622">
                <a:tc>
                  <a:txBody>
                    <a:bodyPr/>
                    <a:lstStyle/>
                    <a:p>
                      <a:pPr lvl="0">
                        <a:buNone/>
                      </a:pPr>
                      <a:r>
                        <a:rPr lang="en-GB" sz="1600" dirty="0"/>
                        <a:t>Can demonstrate how to attach Oxygen to the ventilator:</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GB" sz="1400" u="none" strike="noStrike" kern="1200" cap="none" spc="0" normalizeH="0" baseline="0" noProof="0" dirty="0">
                          <a:ln>
                            <a:noFill/>
                          </a:ln>
                          <a:effectLst/>
                          <a:uLnTx/>
                          <a:uFillTx/>
                        </a:rPr>
                        <a:t>demonstrate how this is done and discuss what flow the machine can use, some machines require the Oxygen to be off when the machine is turned on.</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484046852"/>
                  </a:ext>
                </a:extLst>
              </a:tr>
              <a:tr h="613622">
                <a:tc>
                  <a:txBody>
                    <a:bodyPr/>
                    <a:lstStyle/>
                    <a:p>
                      <a:pPr lvl="0">
                        <a:buNone/>
                      </a:pPr>
                      <a:r>
                        <a:rPr lang="en-GB" sz="1600" dirty="0"/>
                        <a:t>Can discuss and demonstrate how to measure Oxygen delivery via the ventilator when required:</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GB" sz="1800" u="none" strike="noStrike" kern="1200" cap="none" spc="0" normalizeH="0" baseline="0" noProof="0" dirty="0">
                          <a:ln>
                            <a:noFill/>
                          </a:ln>
                          <a:effectLst/>
                          <a:uLnTx/>
                          <a:uFillTx/>
                        </a:rPr>
                        <a:t> </a:t>
                      </a:r>
                      <a:r>
                        <a:rPr lang="en-GB" sz="1400" u="none" strike="noStrike" kern="1200" cap="none" spc="0" normalizeH="0" baseline="0" noProof="0" dirty="0">
                          <a:ln>
                            <a:noFill/>
                          </a:ln>
                          <a:effectLst/>
                          <a:uLnTx/>
                          <a:uFillTx/>
                        </a:rPr>
                        <a:t>discuss how this can be done if not currently used on the machine/CYP.</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132806185"/>
                  </a:ext>
                </a:extLst>
              </a:tr>
              <a:tr h="353614">
                <a:tc gridSpan="2">
                  <a:txBody>
                    <a:bodyPr/>
                    <a:lstStyle/>
                    <a:p>
                      <a:pPr lvl="0" algn="ctr" defTabSz="914400">
                        <a:buNone/>
                        <a:tabLst/>
                        <a:defRPr/>
                      </a:pPr>
                      <a:r>
                        <a:rPr lang="en-GB" sz="1600" b="1" dirty="0"/>
                        <a:t>Nebulisation</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solidFill>
                      <a:schemeClr val="tx2">
                        <a:lumMod val="40000"/>
                        <a:lumOff val="60000"/>
                      </a:schemeClr>
                    </a:solidFill>
                  </a:tcPr>
                </a:tc>
                <a:tc hMerge="1">
                  <a:txBody>
                    <a:bodyPr/>
                    <a:lstStyle/>
                    <a:p>
                      <a:pPr defTabSz="914400">
                        <a:tabLst/>
                        <a:defRPr/>
                      </a:pPr>
                      <a:endParaRPr lang="en-US"/>
                    </a:p>
                  </a:txBody>
                  <a:tcPr/>
                </a:tc>
                <a:extLst>
                  <a:ext uri="{0D108BD9-81ED-4DB2-BD59-A6C34878D82A}">
                    <a16:rowId xmlns:a16="http://schemas.microsoft.com/office/drawing/2014/main" val="3930925581"/>
                  </a:ext>
                </a:extLst>
              </a:tr>
              <a:tr h="873633">
                <a:tc>
                  <a:txBody>
                    <a:bodyPr/>
                    <a:lstStyle/>
                    <a:p>
                      <a:pPr lvl="0">
                        <a:buNone/>
                      </a:pPr>
                      <a:r>
                        <a:rPr lang="en-GB" sz="1600" dirty="0"/>
                        <a:t>Is able to demonstrate how to attach a nebuliser set to the ventilator using the device available at your Trust (Aerogen, Jet nebuliser):</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GB" sz="1400" u="none" strike="noStrike" kern="1200" cap="none" spc="0" normalizeH="0" baseline="0" noProof="0" dirty="0">
                          <a:ln>
                            <a:noFill/>
                          </a:ln>
                          <a:effectLst/>
                          <a:uLnTx/>
                          <a:uFillTx/>
                        </a:rPr>
                        <a:t>demonstrate using the device used locally or by the patient, you may require device training on the Aerogen if not used by your trust currently.  (This can be added to the equipment training table).</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19259404"/>
                  </a:ext>
                </a:extLst>
              </a:tr>
              <a:tr h="353614">
                <a:tc gridSpan="2">
                  <a:txBody>
                    <a:bodyPr/>
                    <a:lstStyle/>
                    <a:p>
                      <a:pPr lvl="0" algn="ctr" defTabSz="914400">
                        <a:buNone/>
                        <a:tabLst/>
                        <a:defRPr/>
                      </a:pPr>
                      <a:r>
                        <a:rPr lang="en-GB" sz="1600" b="1" dirty="0"/>
                        <a:t>Humidification</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solidFill>
                      <a:schemeClr val="tx2">
                        <a:lumMod val="40000"/>
                        <a:lumOff val="60000"/>
                      </a:schemeClr>
                    </a:solidFill>
                  </a:tcPr>
                </a:tc>
                <a:tc hMerge="1">
                  <a:txBody>
                    <a:bodyPr/>
                    <a:lstStyle/>
                    <a:p>
                      <a:pPr defTabSz="914400">
                        <a:tabLst/>
                        <a:defRPr/>
                      </a:pPr>
                      <a:endParaRPr lang="en-US"/>
                    </a:p>
                  </a:txBody>
                  <a:tcPr/>
                </a:tc>
                <a:extLst>
                  <a:ext uri="{0D108BD9-81ED-4DB2-BD59-A6C34878D82A}">
                    <a16:rowId xmlns:a16="http://schemas.microsoft.com/office/drawing/2014/main" val="1563494465"/>
                  </a:ext>
                </a:extLst>
              </a:tr>
              <a:tr h="624024">
                <a:tc>
                  <a:txBody>
                    <a:bodyPr/>
                    <a:lstStyle/>
                    <a:p>
                      <a:pPr marL="0" marR="0" lvl="0" indent="0" algn="l" rtl="0">
                        <a:lnSpc>
                          <a:spcPct val="100000"/>
                        </a:lnSpc>
                        <a:spcBef>
                          <a:spcPts val="0"/>
                        </a:spcBef>
                        <a:spcAft>
                          <a:spcPts val="0"/>
                        </a:spcAft>
                        <a:buClrTx/>
                        <a:buSzTx/>
                        <a:buFontTx/>
                        <a:buNone/>
                      </a:pPr>
                      <a:r>
                        <a:rPr lang="en-US" sz="1600" kern="1200" dirty="0">
                          <a:effectLst/>
                        </a:rPr>
                        <a:t>Can discuss and demonstrate how to attach humidifier correctly to the ventilator and add water appropriately​:</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rtl="0">
                        <a:lnSpc>
                          <a:spcPct val="100000"/>
                        </a:lnSpc>
                        <a:spcBef>
                          <a:spcPts val="0"/>
                        </a:spcBef>
                        <a:spcAft>
                          <a:spcPts val="0"/>
                        </a:spcAft>
                        <a:buClrTx/>
                        <a:buSzTx/>
                        <a:buFontTx/>
                        <a:buNone/>
                      </a:pPr>
                      <a:r>
                        <a:rPr lang="en-US" sz="1400" u="none" strike="noStrike" kern="1200" cap="none" spc="0" normalizeH="0" baseline="0" noProof="0" dirty="0">
                          <a:ln>
                            <a:noFill/>
                          </a:ln>
                          <a:effectLst/>
                          <a:uLnTx/>
                          <a:uFillTx/>
                        </a:rPr>
                        <a:t>demonstrate if CYP has humidity, if CYP does not have humidity discuss how this can be done on device if needed.</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177239154"/>
                  </a:ext>
                </a:extLst>
              </a:tr>
            </a:tbl>
          </a:graphicData>
        </a:graphic>
      </p:graphicFrame>
    </p:spTree>
    <p:extLst>
      <p:ext uri="{BB962C8B-B14F-4D97-AF65-F5344CB8AC3E}">
        <p14:creationId xmlns:p14="http://schemas.microsoft.com/office/powerpoint/2010/main" val="2125493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672" y="802955"/>
            <a:ext cx="7971028" cy="1454051"/>
          </a:xfrm>
        </p:spPr>
        <p:txBody>
          <a:bodyPr>
            <a:normAutofit/>
          </a:bodyPr>
          <a:lstStyle/>
          <a:p>
            <a:endParaRPr lang="en-GB" sz="4800" b="1" dirty="0">
              <a:solidFill>
                <a:schemeClr val="tx2"/>
              </a:solidFill>
              <a:cs typeface="Calibri Light"/>
            </a:endParaRPr>
          </a:p>
        </p:txBody>
      </p:sp>
      <p:sp>
        <p:nvSpPr>
          <p:cNvPr id="5" name="Slide Number Placeholder 4">
            <a:extLst>
              <a:ext uri="{FF2B5EF4-FFF2-40B4-BE49-F238E27FC236}">
                <a16:creationId xmlns:a16="http://schemas.microsoft.com/office/drawing/2014/main" id="{43B38306-FD07-4053-A22D-AEDA44C01267}"/>
              </a:ext>
            </a:extLst>
          </p:cNvPr>
          <p:cNvSpPr>
            <a:spLocks noGrp="1"/>
          </p:cNvSpPr>
          <p:nvPr>
            <p:ph type="sldNum" sz="quarter" idx="12"/>
          </p:nvPr>
        </p:nvSpPr>
        <p:spPr>
          <a:xfrm>
            <a:off x="8610600" y="6356350"/>
            <a:ext cx="2743200" cy="365125"/>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D57F1E4F-1CFF-5643-939E-217C01CDF565}"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16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12" name="Table 11"/>
          <p:cNvGraphicFramePr>
            <a:graphicFrameLocks noGrp="1"/>
          </p:cNvGraphicFramePr>
          <p:nvPr>
            <p:extLst>
              <p:ext uri="{D42A27DB-BD31-4B8C-83A1-F6EECF244321}">
                <p14:modId xmlns:p14="http://schemas.microsoft.com/office/powerpoint/2010/main" val="335024941"/>
              </p:ext>
            </p:extLst>
          </p:nvPr>
        </p:nvGraphicFramePr>
        <p:xfrm>
          <a:off x="2" y="0"/>
          <a:ext cx="12191997" cy="6858000"/>
        </p:xfrm>
        <a:graphic>
          <a:graphicData uri="http://schemas.openxmlformats.org/drawingml/2006/table">
            <a:tbl>
              <a:tblPr firstRow="1" bandRow="1">
                <a:tableStyleId>{5C22544A-7EE6-4342-B048-85BDC9FD1C3A}</a:tableStyleId>
              </a:tblPr>
              <a:tblGrid>
                <a:gridCol w="4808089">
                  <a:extLst>
                    <a:ext uri="{9D8B030D-6E8A-4147-A177-3AD203B41FA5}">
                      <a16:colId xmlns:a16="http://schemas.microsoft.com/office/drawing/2014/main" val="1358548031"/>
                    </a:ext>
                  </a:extLst>
                </a:gridCol>
                <a:gridCol w="7383908">
                  <a:extLst>
                    <a:ext uri="{9D8B030D-6E8A-4147-A177-3AD203B41FA5}">
                      <a16:colId xmlns:a16="http://schemas.microsoft.com/office/drawing/2014/main" val="3206223671"/>
                    </a:ext>
                  </a:extLst>
                </a:gridCol>
              </a:tblGrid>
              <a:tr h="617479">
                <a:tc gridSpan="2">
                  <a:txBody>
                    <a:bodyPr/>
                    <a:lstStyle/>
                    <a:p>
                      <a:pPr algn="ctr"/>
                      <a:r>
                        <a:rPr lang="en-GB" sz="1600" dirty="0"/>
                        <a:t>COMPETENCIES</a:t>
                      </a:r>
                      <a:r>
                        <a:rPr lang="en-GB" sz="1600" baseline="0" dirty="0"/>
                        <a:t> TO BE COMPLETED</a:t>
                      </a:r>
                      <a:endParaRPr lang="en-GB" sz="1600" dirty="0"/>
                    </a:p>
                    <a:p>
                      <a:pPr algn="ctr"/>
                      <a:r>
                        <a:rPr lang="en-GB" sz="1600" dirty="0"/>
                        <a:t>VENTILATION</a:t>
                      </a:r>
                      <a:r>
                        <a:rPr lang="en-GB" sz="1600" baseline="0" dirty="0"/>
                        <a:t> OPERATION (VENTILATOR SPECIFIC)</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hMerge="1">
                  <a:txBody>
                    <a:bodyPr/>
                    <a:lstStyle/>
                    <a:p>
                      <a:endParaRPr lang="en-GB"/>
                    </a:p>
                  </a:txBody>
                  <a:tcPr marL="0" marR="0" marT="0" marB="0" horzOverflow="overflow"/>
                </a:tc>
                <a:extLst>
                  <a:ext uri="{0D108BD9-81ED-4DB2-BD59-A6C34878D82A}">
                    <a16:rowId xmlns:a16="http://schemas.microsoft.com/office/drawing/2014/main" val="3832251613"/>
                  </a:ext>
                </a:extLst>
              </a:tr>
              <a:tr h="349903">
                <a:tc gridSpan="2">
                  <a:txBody>
                    <a:bodyPr/>
                    <a:lstStyle/>
                    <a:p>
                      <a:pPr algn="ctr"/>
                      <a:r>
                        <a:rPr lang="en-GB" sz="1600" b="1" dirty="0"/>
                        <a:t>Alarms</a:t>
                      </a:r>
                    </a:p>
                  </a:txBody>
                  <a:tcPr>
                    <a:lnL w="12700">
                      <a:solidFill>
                        <a:schemeClr val="tx1"/>
                      </a:solidFill>
                    </a:lnL>
                    <a:lnR w="12700">
                      <a:solidFill>
                        <a:schemeClr val="tx1"/>
                      </a:solidFill>
                    </a:lnR>
                    <a:lnT w="12700">
                      <a:solidFill>
                        <a:schemeClr val="tx1"/>
                      </a:solidFill>
                    </a:lnT>
                    <a:lnB w="12700">
                      <a:solidFill>
                        <a:schemeClr val="tx1"/>
                      </a:solidFill>
                    </a:lnB>
                    <a:solidFill>
                      <a:schemeClr val="tx2">
                        <a:lumMod val="40000"/>
                        <a:lumOff val="60000"/>
                      </a:schemeClr>
                    </a:solidFill>
                  </a:tcPr>
                </a:tc>
                <a:tc hMerge="1">
                  <a:txBody>
                    <a:bodyPr/>
                    <a:lstStyle/>
                    <a:p>
                      <a:endParaRPr lang="en-GB"/>
                    </a:p>
                  </a:txBody>
                  <a:tcPr marL="0" marR="0" marT="0" marB="0" horzOverflow="overflow"/>
                </a:tc>
                <a:extLst>
                  <a:ext uri="{0D108BD9-81ED-4DB2-BD59-A6C34878D82A}">
                    <a16:rowId xmlns:a16="http://schemas.microsoft.com/office/drawing/2014/main" val="1315046576"/>
                  </a:ext>
                </a:extLst>
              </a:tr>
              <a:tr h="617479">
                <a:tc>
                  <a:txBody>
                    <a:bodyPr/>
                    <a:lstStyle/>
                    <a:p>
                      <a:pPr marL="0" marR="0" lvl="0" indent="0" algn="l" rtl="0" eaLnBrk="1" fontAlgn="auto" latinLnBrk="0" hangingPunct="1">
                        <a:lnSpc>
                          <a:spcPct val="100000"/>
                        </a:lnSpc>
                        <a:spcBef>
                          <a:spcPts val="0"/>
                        </a:spcBef>
                        <a:spcAft>
                          <a:spcPts val="0"/>
                        </a:spcAft>
                        <a:buClrTx/>
                        <a:buSzTx/>
                        <a:buFontTx/>
                        <a:buNone/>
                      </a:pPr>
                      <a:r>
                        <a:rPr lang="en-US" sz="1600" kern="1200" dirty="0">
                          <a:effectLst/>
                        </a:rPr>
                        <a:t>Aware of where to check what alarm settings are set and what they mean​ (if applicable):</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rtl="0" eaLnBrk="1" fontAlgn="auto" latinLnBrk="0" hangingPunct="1">
                        <a:lnSpc>
                          <a:spcPct val="100000"/>
                        </a:lnSpc>
                        <a:spcBef>
                          <a:spcPts val="0"/>
                        </a:spcBef>
                        <a:spcAft>
                          <a:spcPts val="0"/>
                        </a:spcAft>
                        <a:buClrTx/>
                        <a:buSzTx/>
                        <a:buFontTx/>
                        <a:buNone/>
                      </a:pPr>
                      <a:r>
                        <a:rPr kumimoji="0" lang="en-US" sz="1400" u="none" strike="noStrike" kern="1200" cap="none" spc="0" normalizeH="0" baseline="0" noProof="0" dirty="0">
                          <a:ln>
                            <a:noFill/>
                          </a:ln>
                          <a:effectLst/>
                          <a:uLnTx/>
                          <a:uFillTx/>
                        </a:rPr>
                        <a:t>show the alarm settings, discuss what the alarms represent.</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456580340"/>
                  </a:ext>
                </a:extLst>
              </a:tr>
              <a:tr h="7552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effectLst/>
                        </a:rPr>
                        <a:t>Able to demonstrate how to check the alarms are working and how often to do this​:</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rPr>
                        <a:t>carry out an obstruction and disconnection alarm as you would for daily checks, if </a:t>
                      </a:r>
                      <a:r>
                        <a:rPr lang="en-US" sz="1400" u="none" strike="noStrike" kern="1200" cap="none" spc="0" normalizeH="0" baseline="0" noProof="0" dirty="0">
                          <a:ln>
                            <a:noFill/>
                          </a:ln>
                          <a:effectLst/>
                          <a:uLnTx/>
                          <a:uFillTx/>
                        </a:rPr>
                        <a:t>CYP</a:t>
                      </a:r>
                      <a:r>
                        <a:rPr kumimoji="0" lang="en-US" sz="1400" u="none" strike="noStrike" kern="1200" cap="none" spc="0" normalizeH="0" baseline="0" noProof="0" dirty="0">
                          <a:ln>
                            <a:noFill/>
                          </a:ln>
                          <a:effectLst/>
                          <a:uLnTx/>
                          <a:uFillTx/>
                        </a:rPr>
                        <a:t> is dependent and 2</a:t>
                      </a:r>
                      <a:r>
                        <a:rPr kumimoji="0" lang="en-US" sz="1400" u="none" strike="noStrike" kern="1200" cap="none" spc="0" normalizeH="0" baseline="30000" noProof="0" dirty="0">
                          <a:ln>
                            <a:noFill/>
                          </a:ln>
                          <a:effectLst/>
                          <a:uLnTx/>
                          <a:uFillTx/>
                        </a:rPr>
                        <a:t>nd</a:t>
                      </a:r>
                      <a:r>
                        <a:rPr kumimoji="0" lang="en-US" sz="1400" u="none" strike="noStrike" kern="1200" cap="none" spc="0" normalizeH="0" baseline="0" noProof="0" dirty="0">
                          <a:ln>
                            <a:noFill/>
                          </a:ln>
                          <a:effectLst/>
                          <a:uLnTx/>
                          <a:uFillTx/>
                        </a:rPr>
                        <a:t> ventilator not available discuss how you would do this such as hand ventilating CYP with appropriate support.</a:t>
                      </a:r>
                      <a:endParaRPr kumimoji="0" lang="en-GB" sz="1600" u="none" strike="noStrike" kern="1200" cap="none" spc="0" normalizeH="0" baseline="0" noProof="0" dirty="0">
                        <a:ln>
                          <a:noFill/>
                        </a:ln>
                        <a:effectLst/>
                        <a:uLnTx/>
                        <a:uFillTx/>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545619734"/>
                  </a:ext>
                </a:extLst>
              </a:tr>
              <a:tr h="7821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kern="1200" cap="none" spc="0" normalizeH="0" baseline="0" noProof="0" dirty="0">
                          <a:ln>
                            <a:noFill/>
                          </a:ln>
                          <a:effectLst/>
                          <a:uLnTx/>
                          <a:uFillTx/>
                        </a:rPr>
                        <a:t>Aware of how to troubleshoot alarms​:</a:t>
                      </a:r>
                    </a:p>
                    <a:p>
                      <a:pPr marL="0" marR="0" lvl="0" indent="0" algn="l" rtl="0" eaLnBrk="1" fontAlgn="auto" latinLnBrk="0" hangingPunct="1">
                        <a:lnSpc>
                          <a:spcPct val="100000"/>
                        </a:lnSpc>
                        <a:spcBef>
                          <a:spcPts val="0"/>
                        </a:spcBef>
                        <a:spcAft>
                          <a:spcPts val="0"/>
                        </a:spcAft>
                        <a:buClrTx/>
                        <a:buSzTx/>
                        <a:buFontTx/>
                        <a:buNone/>
                      </a:pP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rtl="0" eaLnBrk="1" fontAlgn="auto" latinLnBrk="0" hangingPunct="1">
                        <a:lnSpc>
                          <a:spcPct val="100000"/>
                        </a:lnSpc>
                        <a:spcBef>
                          <a:spcPts val="0"/>
                        </a:spcBef>
                        <a:spcAft>
                          <a:spcPts val="0"/>
                        </a:spcAft>
                        <a:buClrTx/>
                        <a:buSzTx/>
                        <a:buFontTx/>
                        <a:buNone/>
                      </a:pPr>
                      <a:r>
                        <a:rPr kumimoji="0" lang="en-US" sz="1400" u="none" strike="noStrike" kern="1200" cap="none" spc="0" normalizeH="0" baseline="0" noProof="0" dirty="0">
                          <a:ln>
                            <a:noFill/>
                          </a:ln>
                          <a:effectLst/>
                          <a:uLnTx/>
                          <a:uFillTx/>
                        </a:rPr>
                        <a:t>discuss where the alarm information can be found, manual, LTV hub QR code, </a:t>
                      </a:r>
                      <a:r>
                        <a:rPr lang="en-US" sz="1400" u="none" strike="noStrike" kern="1200" cap="none" spc="0" normalizeH="0" baseline="0" noProof="0" dirty="0">
                          <a:ln>
                            <a:noFill/>
                          </a:ln>
                          <a:effectLst/>
                          <a:uLnTx/>
                          <a:uFillTx/>
                        </a:rPr>
                        <a:t>Ventilator Training Alliance (VTA)</a:t>
                      </a:r>
                      <a:r>
                        <a:rPr kumimoji="0" lang="en-US" sz="1400" u="none" strike="noStrike" kern="1200" cap="none" spc="0" normalizeH="0" baseline="0" noProof="0" dirty="0">
                          <a:ln>
                            <a:noFill/>
                          </a:ln>
                          <a:effectLst/>
                          <a:uLnTx/>
                          <a:uFillTx/>
                        </a:rPr>
                        <a:t> app, information icon on ventilator as alarm is sounding</a:t>
                      </a:r>
                      <a:r>
                        <a:rPr kumimoji="0" lang="en-GB" sz="1400" u="none" strike="noStrike" kern="1200" cap="none" spc="0" normalizeH="0" baseline="0" noProof="0" dirty="0">
                          <a:ln>
                            <a:noFill/>
                          </a:ln>
                          <a:effectLst/>
                          <a:uLnTx/>
                          <a:uFillTx/>
                        </a:rPr>
                        <a:t>, discuss importance of checking the </a:t>
                      </a:r>
                      <a:r>
                        <a:rPr lang="en-GB" sz="1400" u="none" strike="noStrike" kern="1200" cap="none" spc="0" normalizeH="0" baseline="0" noProof="0" dirty="0">
                          <a:ln>
                            <a:noFill/>
                          </a:ln>
                          <a:effectLst/>
                          <a:uLnTx/>
                          <a:uFillTx/>
                        </a:rPr>
                        <a:t>CYP</a:t>
                      </a:r>
                      <a:r>
                        <a:rPr kumimoji="0" lang="en-GB" sz="1400" u="none" strike="noStrike" kern="1200" cap="none" spc="0" normalizeH="0" baseline="0" noProof="0" dirty="0">
                          <a:ln>
                            <a:noFill/>
                          </a:ln>
                          <a:effectLst/>
                          <a:uLnTx/>
                          <a:uFillTx/>
                        </a:rPr>
                        <a:t> and carrying out an A-E assessment before checking the ventilator.</a:t>
                      </a:r>
                      <a:endParaRPr kumimoji="0" lang="en-US" sz="1600" u="none" strike="noStrike" kern="1200" cap="none" spc="0" normalizeH="0" baseline="0" noProof="0" dirty="0">
                        <a:ln>
                          <a:noFill/>
                        </a:ln>
                        <a:effectLst/>
                        <a:uLnTx/>
                        <a:uFillTx/>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804326580"/>
                  </a:ext>
                </a:extLst>
              </a:tr>
              <a:tr h="1008548">
                <a:tc>
                  <a:txBody>
                    <a:bodyPr/>
                    <a:lstStyle/>
                    <a:p>
                      <a:pPr marL="0" marR="0" lvl="0" indent="0" algn="l" rtl="0">
                        <a:lnSpc>
                          <a:spcPct val="100000"/>
                        </a:lnSpc>
                        <a:spcBef>
                          <a:spcPts val="0"/>
                        </a:spcBef>
                        <a:spcAft>
                          <a:spcPts val="0"/>
                        </a:spcAft>
                        <a:buClrTx/>
                        <a:buSzTx/>
                        <a:buFontTx/>
                        <a:buNone/>
                      </a:pPr>
                      <a:r>
                        <a:rPr lang="en-US" sz="1600" kern="1200" dirty="0">
                          <a:effectLst/>
                        </a:rPr>
                        <a:t>Able to mute/unmute the alarm and aware of the risks if the alarm was left muted​:</a:t>
                      </a:r>
                      <a:endParaRPr lang="en-GB" sz="1600" dirty="0"/>
                    </a:p>
                  </a:txBody>
                  <a:tcP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tcPr>
                </a:tc>
                <a:tc>
                  <a:txBody>
                    <a:bodyPr/>
                    <a:lstStyle/>
                    <a:p>
                      <a:pPr marL="0" marR="0" lvl="0" indent="0" algn="l" rtl="0">
                        <a:lnSpc>
                          <a:spcPct val="100000"/>
                        </a:lnSpc>
                        <a:spcBef>
                          <a:spcPts val="0"/>
                        </a:spcBef>
                        <a:spcAft>
                          <a:spcPts val="0"/>
                        </a:spcAft>
                        <a:buClrTx/>
                        <a:buSzTx/>
                        <a:buFontTx/>
                        <a:buNone/>
                      </a:pPr>
                      <a:r>
                        <a:rPr lang="en-US" sz="1400" u="none" strike="noStrike" kern="1200" cap="none" spc="0" normalizeH="0" baseline="0" noProof="0" dirty="0">
                          <a:ln>
                            <a:noFill/>
                          </a:ln>
                          <a:effectLst/>
                          <a:uLnTx/>
                          <a:uFillTx/>
                        </a:rPr>
                        <a:t>demonstrate how to mute alarms and how to mute for longer periods if applicable, discuss if the ventilator unmutes when a new alarm is activated (some don’t), discuss the risks to the patient if left muted: not recognising new alarms, current issue if not resolved; resulting in the CYP becoming unwell, ALWAYS check patient first, A-E assessment.</a:t>
                      </a:r>
                      <a:endParaRPr kumimoji="0" lang="en-GB" sz="1600" dirty="0"/>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a:solidFill>
                        <a:schemeClr val="tx1"/>
                      </a:solidFill>
                    </a:lnB>
                  </a:tcPr>
                </a:tc>
                <a:extLst>
                  <a:ext uri="{0D108BD9-81ED-4DB2-BD59-A6C34878D82A}">
                    <a16:rowId xmlns:a16="http://schemas.microsoft.com/office/drawing/2014/main" val="2790863176"/>
                  </a:ext>
                </a:extLst>
              </a:tr>
              <a:tr h="349903">
                <a:tc gridSpan="2">
                  <a:txBody>
                    <a:bodyPr/>
                    <a:lstStyle/>
                    <a:p>
                      <a:pPr lvl="0" algn="ctr">
                        <a:buNone/>
                      </a:pPr>
                      <a:r>
                        <a:rPr lang="en-GB" sz="1600" b="1" dirty="0"/>
                        <a:t>Air inlet filters</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solidFill>
                      <a:schemeClr val="tx2">
                        <a:lumMod val="40000"/>
                        <a:lumOff val="60000"/>
                      </a:schemeClr>
                    </a:solidFill>
                  </a:tcPr>
                </a:tc>
                <a:tc hMerge="1">
                  <a:txBody>
                    <a:bodyPr/>
                    <a:lstStyle/>
                    <a:p>
                      <a:pPr defTabSz="914400">
                        <a:tabLst/>
                        <a:defRPr/>
                      </a:pPr>
                      <a:endParaRPr kumimoji="0" lang="en-US"/>
                    </a:p>
                  </a:txBody>
                  <a:tcPr/>
                </a:tc>
                <a:extLst>
                  <a:ext uri="{0D108BD9-81ED-4DB2-BD59-A6C34878D82A}">
                    <a16:rowId xmlns:a16="http://schemas.microsoft.com/office/drawing/2014/main" val="2564123766"/>
                  </a:ext>
                </a:extLst>
              </a:tr>
              <a:tr h="349903">
                <a:tc>
                  <a:txBody>
                    <a:bodyPr/>
                    <a:lstStyle/>
                    <a:p>
                      <a:pPr marL="0" marR="0" lvl="0" indent="0" algn="l" rtl="0">
                        <a:lnSpc>
                          <a:spcPct val="100000"/>
                        </a:lnSpc>
                        <a:spcBef>
                          <a:spcPts val="0"/>
                        </a:spcBef>
                        <a:spcAft>
                          <a:spcPts val="0"/>
                        </a:spcAft>
                        <a:buClrTx/>
                        <a:buSzTx/>
                        <a:buFontTx/>
                        <a:buNone/>
                      </a:pPr>
                      <a:r>
                        <a:rPr lang="en-GB" sz="1600" dirty="0"/>
                        <a:t>Is able to locate the air inlet filters on the ventilator:</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rtl="0">
                        <a:lnSpc>
                          <a:spcPct val="100000"/>
                        </a:lnSpc>
                        <a:spcBef>
                          <a:spcPts val="0"/>
                        </a:spcBef>
                        <a:spcAft>
                          <a:spcPts val="0"/>
                        </a:spcAft>
                        <a:buClrTx/>
                        <a:buSzTx/>
                        <a:buFontTx/>
                        <a:buNone/>
                      </a:pPr>
                      <a:r>
                        <a:rPr lang="en-GB" sz="1400" u="none" strike="noStrike" kern="1200" cap="none" spc="0" normalizeH="0" baseline="0" noProof="0" dirty="0">
                          <a:ln>
                            <a:noFill/>
                          </a:ln>
                          <a:effectLst/>
                          <a:uLnTx/>
                          <a:uFillTx/>
                        </a:rPr>
                        <a:t>show and discuss what the filters do: some are bacterial, pollen etc. </a:t>
                      </a:r>
                      <a:endParaRPr kumimoji="0"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18797913"/>
                  </a:ext>
                </a:extLst>
              </a:tr>
              <a:tr h="874761">
                <a:tc>
                  <a:txBody>
                    <a:bodyPr/>
                    <a:lstStyle/>
                    <a:p>
                      <a:pPr marL="0" marR="0" lvl="0" indent="0" algn="l" rtl="0">
                        <a:lnSpc>
                          <a:spcPct val="100000"/>
                        </a:lnSpc>
                        <a:spcBef>
                          <a:spcPts val="0"/>
                        </a:spcBef>
                        <a:spcAft>
                          <a:spcPts val="0"/>
                        </a:spcAft>
                        <a:buClrTx/>
                        <a:buSzTx/>
                        <a:buFontTx/>
                        <a:buNone/>
                      </a:pPr>
                      <a:r>
                        <a:rPr lang="en-US" sz="1600" kern="1200" dirty="0">
                          <a:effectLst/>
                        </a:rPr>
                        <a:t>Able to change/ clean the air inlet filter and can discuss maintenance of the filters according to manufacturers and LTV centre guidance:</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rtl="0">
                        <a:lnSpc>
                          <a:spcPct val="100000"/>
                        </a:lnSpc>
                        <a:spcBef>
                          <a:spcPts val="0"/>
                        </a:spcBef>
                        <a:spcAft>
                          <a:spcPts val="0"/>
                        </a:spcAft>
                        <a:buClrTx/>
                        <a:buSzTx/>
                        <a:buFontTx/>
                        <a:buNone/>
                      </a:pPr>
                      <a:r>
                        <a:rPr lang="en-US" sz="1400" u="none" strike="noStrike" kern="1200" cap="none" spc="0" normalizeH="0" baseline="0" noProof="0" dirty="0">
                          <a:ln>
                            <a:noFill/>
                          </a:ln>
                          <a:effectLst/>
                          <a:uLnTx/>
                          <a:uFillTx/>
                        </a:rPr>
                        <a:t>some filters are disposable, some need cleaning with warm soapy water, check manufactures guide for guidance how often to change but discuss the importance of visual checks and the need for more regular cleaning and what environmental factors can cause more regular changing.</a:t>
                      </a:r>
                      <a:endParaRPr kumimoji="0"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811623410"/>
                  </a:ext>
                </a:extLst>
              </a:tr>
              <a:tr h="349903">
                <a:tc gridSpan="2">
                  <a:txBody>
                    <a:bodyPr/>
                    <a:lstStyle/>
                    <a:p>
                      <a:pPr marL="0" lvl="0" indent="0" algn="ctr">
                        <a:lnSpc>
                          <a:spcPct val="100000"/>
                        </a:lnSpc>
                        <a:spcBef>
                          <a:spcPts val="0"/>
                        </a:spcBef>
                        <a:spcAft>
                          <a:spcPts val="0"/>
                        </a:spcAft>
                        <a:buNone/>
                      </a:pPr>
                      <a:r>
                        <a:rPr lang="en-GB" sz="1600" b="1" i="0" u="none" strike="noStrike" kern="1200" noProof="0" dirty="0">
                          <a:solidFill>
                            <a:schemeClr val="bg1"/>
                          </a:solidFill>
                          <a:effectLst/>
                          <a:latin typeface="Calibri"/>
                        </a:rPr>
                        <a:t>Ventilator Specific Sign Off</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solidFill>
                  </a:tcPr>
                </a:tc>
                <a:tc hMerge="1">
                  <a:txBody>
                    <a:bodyPr/>
                    <a:lstStyle/>
                    <a:p>
                      <a:endParaRPr kumimoji="0" lang="en-US"/>
                    </a:p>
                  </a:txBody>
                  <a:tcPr/>
                </a:tc>
                <a:extLst>
                  <a:ext uri="{0D108BD9-81ED-4DB2-BD59-A6C34878D82A}">
                    <a16:rowId xmlns:a16="http://schemas.microsoft.com/office/drawing/2014/main" val="745811245"/>
                  </a:ext>
                </a:extLst>
              </a:tr>
              <a:tr h="802722">
                <a:tc gridSpan="2">
                  <a:txBody>
                    <a:bodyPr/>
                    <a:lstStyle/>
                    <a:p>
                      <a:pPr marL="0" lvl="0" indent="0" algn="l">
                        <a:lnSpc>
                          <a:spcPct val="100000"/>
                        </a:lnSpc>
                        <a:spcBef>
                          <a:spcPts val="0"/>
                        </a:spcBef>
                        <a:spcAft>
                          <a:spcPts val="0"/>
                        </a:spcAft>
                        <a:buNone/>
                      </a:pPr>
                      <a:r>
                        <a:rPr lang="en-GB" sz="1600" b="0" i="0" u="none" strike="noStrike" kern="1200" noProof="0" dirty="0">
                          <a:solidFill>
                            <a:schemeClr val="tx1"/>
                          </a:solidFill>
                          <a:effectLst/>
                          <a:latin typeface="Calibri"/>
                        </a:rPr>
                        <a:t>This section is to enable the assessor to sign of competence for each piece of equipment that there has been training delivered on and demonstration of competence has been shown.</a:t>
                      </a:r>
                      <a:endParaRPr lang="en-GB" sz="1600" b="1" i="0" u="none" strike="noStrike" kern="1200" noProof="0" dirty="0">
                        <a:solidFill>
                          <a:schemeClr val="bg1"/>
                        </a:solidFill>
                        <a:effectLst/>
                        <a:latin typeface="Calibri"/>
                      </a:endParaRPr>
                    </a:p>
                  </a:txBody>
                  <a:tcPr>
                    <a:lnL w="12700">
                      <a:solidFill>
                        <a:schemeClr val="tx1"/>
                      </a:solidFill>
                    </a:lnL>
                    <a:lnR w="12700">
                      <a:solidFill>
                        <a:schemeClr val="tx1"/>
                      </a:solidFill>
                    </a:lnR>
                    <a:lnT w="12700">
                      <a:solidFill>
                        <a:schemeClr val="tx1"/>
                      </a:solidFill>
                    </a:lnT>
                    <a:lnB w="12700">
                      <a:solidFill>
                        <a:schemeClr val="tx1"/>
                      </a:solidFill>
                    </a:lnB>
                  </a:tcPr>
                </a:tc>
                <a:tc hMerge="1">
                  <a:txBody>
                    <a:bodyPr/>
                    <a:lstStyle/>
                    <a:p>
                      <a:endParaRPr kumimoji="0" lang="en-US"/>
                    </a:p>
                  </a:txBody>
                  <a:tcPr/>
                </a:tc>
                <a:extLst>
                  <a:ext uri="{0D108BD9-81ED-4DB2-BD59-A6C34878D82A}">
                    <a16:rowId xmlns:a16="http://schemas.microsoft.com/office/drawing/2014/main" val="1337753872"/>
                  </a:ext>
                </a:extLst>
              </a:tr>
            </a:tbl>
          </a:graphicData>
        </a:graphic>
      </p:graphicFrame>
    </p:spTree>
    <p:extLst>
      <p:ext uri="{BB962C8B-B14F-4D97-AF65-F5344CB8AC3E}">
        <p14:creationId xmlns:p14="http://schemas.microsoft.com/office/powerpoint/2010/main" val="140407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7E6D2D34-4BB4-460B-8844-027610FB21F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25" name="Group 24">
            <a:extLst>
              <a:ext uri="{FF2B5EF4-FFF2-40B4-BE49-F238E27FC236}">
                <a16:creationId xmlns:a16="http://schemas.microsoft.com/office/drawing/2014/main" id="{C5314570-9B06-4D37-8CBD-EDD67C2FA205}"/>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4155"/>
            <a:ext cx="2514948" cy="2174333"/>
            <a:chOff x="-305" y="-4155"/>
            <a:chExt cx="2514948" cy="2174333"/>
          </a:xfrm>
        </p:grpSpPr>
        <p:sp>
          <p:nvSpPr>
            <p:cNvPr id="26" name="Freeform: Shape 25">
              <a:extLst>
                <a:ext uri="{FF2B5EF4-FFF2-40B4-BE49-F238E27FC236}">
                  <a16:creationId xmlns:a16="http://schemas.microsoft.com/office/drawing/2014/main" id="{A204F55B-358D-4FB5-9979-6724C641541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C4F77C62-9DDF-48D3-A074-159A32767AA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 name="Freeform: Shape 27">
              <a:extLst>
                <a:ext uri="{FF2B5EF4-FFF2-40B4-BE49-F238E27FC236}">
                  <a16:creationId xmlns:a16="http://schemas.microsoft.com/office/drawing/2014/main" id="{DEB07022-F30B-49CA-B1DD-A826815C4AC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9" name="Freeform: Shape 28">
              <a:extLst>
                <a:ext uri="{FF2B5EF4-FFF2-40B4-BE49-F238E27FC236}">
                  <a16:creationId xmlns:a16="http://schemas.microsoft.com/office/drawing/2014/main" id="{F7C47E16-167C-48BF-9FC9-08787D3489F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3" name="Content Placeholder 2"/>
          <p:cNvSpPr>
            <a:spLocks noGrp="1"/>
          </p:cNvSpPr>
          <p:nvPr>
            <p:ph idx="1"/>
          </p:nvPr>
        </p:nvSpPr>
        <p:spPr>
          <a:xfrm>
            <a:off x="6090574" y="2421682"/>
            <a:ext cx="4977578" cy="3639289"/>
          </a:xfrm>
        </p:spPr>
        <p:txBody>
          <a:bodyPr anchor="ctr">
            <a:normAutofit/>
          </a:bodyPr>
          <a:lstStyle/>
          <a:p>
            <a:endParaRPr lang="en-GB" altLang="en-US" sz="1800" dirty="0">
              <a:solidFill>
                <a:schemeClr val="tx2"/>
              </a:solidFill>
            </a:endParaRPr>
          </a:p>
          <a:p>
            <a:endParaRPr lang="en-GB" sz="1800" dirty="0">
              <a:solidFill>
                <a:schemeClr val="tx2"/>
              </a:solidFill>
            </a:endParaRPr>
          </a:p>
        </p:txBody>
      </p:sp>
      <p:sp>
        <p:nvSpPr>
          <p:cNvPr id="5" name="Slide Number Placeholder 4">
            <a:extLst>
              <a:ext uri="{FF2B5EF4-FFF2-40B4-BE49-F238E27FC236}">
                <a16:creationId xmlns:a16="http://schemas.microsoft.com/office/drawing/2014/main" id="{E45EBA8C-C6B0-4907-88AB-5A2D9623F0A5}"/>
              </a:ext>
            </a:extLst>
          </p:cNvPr>
          <p:cNvSpPr>
            <a:spLocks noGrp="1"/>
          </p:cNvSpPr>
          <p:nvPr>
            <p:ph type="sldNum" sz="quarter" idx="12"/>
          </p:nvPr>
        </p:nvSpPr>
        <p:spPr>
          <a:xfrm>
            <a:off x="8610600" y="6356350"/>
            <a:ext cx="2743200" cy="365125"/>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D57F1E4F-1CFF-5643-939E-217C01CDF565}"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Title 1">
            <a:extLst>
              <a:ext uri="{FF2B5EF4-FFF2-40B4-BE49-F238E27FC236}">
                <a16:creationId xmlns:a16="http://schemas.microsoft.com/office/drawing/2014/main" id="{03CE75E3-FF4C-D2A0-FEC0-29A383329543}"/>
              </a:ext>
            </a:extLst>
          </p:cNvPr>
          <p:cNvSpPr>
            <a:spLocks noGrp="1"/>
          </p:cNvSpPr>
          <p:nvPr>
            <p:ph type="title"/>
          </p:nvPr>
        </p:nvSpPr>
        <p:spPr>
          <a:xfrm>
            <a:off x="399075" y="232252"/>
            <a:ext cx="7971028" cy="1454051"/>
          </a:xfrm>
        </p:spPr>
        <p:txBody>
          <a:bodyPr>
            <a:normAutofit/>
          </a:bodyPr>
          <a:lstStyle/>
          <a:p>
            <a:r>
              <a:rPr lang="en-GB" sz="4800" b="1" dirty="0">
                <a:solidFill>
                  <a:schemeClr val="tx2"/>
                </a:solidFill>
                <a:cs typeface="Calibri Light"/>
              </a:rPr>
              <a:t>Scope of this document</a:t>
            </a:r>
          </a:p>
        </p:txBody>
      </p:sp>
      <p:sp>
        <p:nvSpPr>
          <p:cNvPr id="4" name="TextBox 3">
            <a:extLst>
              <a:ext uri="{FF2B5EF4-FFF2-40B4-BE49-F238E27FC236}">
                <a16:creationId xmlns:a16="http://schemas.microsoft.com/office/drawing/2014/main" id="{3CD88A87-9D3E-87CC-E85F-0C5C97F78F10}"/>
              </a:ext>
            </a:extLst>
          </p:cNvPr>
          <p:cNvSpPr txBox="1"/>
          <p:nvPr/>
        </p:nvSpPr>
        <p:spPr>
          <a:xfrm>
            <a:off x="237150" y="1225685"/>
            <a:ext cx="11668338" cy="5244384"/>
          </a:xfrm>
          <a:prstGeom prst="rect">
            <a:avLst/>
          </a:prstGeom>
          <a:noFill/>
        </p:spPr>
        <p:txBody>
          <a:bodyPr wrap="square" lIns="91440" tIns="45720" rIns="91440" bIns="45720" rtlCol="0" anchor="t">
            <a:spAutoFit/>
          </a:bodyPr>
          <a:lstStyle/>
          <a:p>
            <a:pPr>
              <a:lnSpc>
                <a:spcPct val="107000"/>
              </a:lnSpc>
              <a:spcAft>
                <a:spcPts val="800"/>
              </a:spcAft>
            </a:pPr>
            <a:r>
              <a:rPr lang="en-GB" sz="1200" dirty="0">
                <a:effectLst/>
                <a:latin typeface="Calibri"/>
                <a:ea typeface="Calibri" panose="020F0502020204030204" pitchFamily="34" charset="0"/>
                <a:cs typeface="Calibri"/>
              </a:rPr>
              <a:t>This competency document (2022) was amended from a competency document developed by Tracheostomy and LTV specialists, and the Paediatric Pan London Long Term Ventilation Group (PPLLTV). The PPLLTV is a group of clinical nurse specialists and allied health professionals. The authors are experts in the care of paediatric tracheostomy, tracheostomy long-term ventilation and non-invasive ventilation and work within the Operational Delivery </a:t>
            </a:r>
            <a:r>
              <a:rPr lang="en-GB" sz="1200" dirty="0">
                <a:latin typeface="Calibri"/>
                <a:ea typeface="Calibri" panose="020F0502020204030204" pitchFamily="34" charset="0"/>
                <a:cs typeface="Calibri"/>
              </a:rPr>
              <a:t>N</a:t>
            </a:r>
            <a:r>
              <a:rPr lang="en-GB" sz="1200" dirty="0">
                <a:effectLst/>
                <a:latin typeface="Calibri"/>
                <a:ea typeface="Calibri" panose="020F0502020204030204" pitchFamily="34" charset="0"/>
                <a:cs typeface="Calibri"/>
              </a:rPr>
              <a:t>etworks of East of England, North and South Thames, Thames Valley and Wessex, and Yorkshire and Humber. These competencies are aimed at Healthcare Professionals (HCP) working outside of the main tertiary settings and looking after patients in their local healthcare environment. These competencies are freely available for use by all, but practitioners should always refer to their local guidance if planning to use them in their own services.</a:t>
            </a:r>
            <a:endParaRPr lang="en-US" dirty="0">
              <a:cs typeface="Calibri"/>
            </a:endParaRPr>
          </a:p>
          <a:p>
            <a:pPr>
              <a:lnSpc>
                <a:spcPct val="107000"/>
              </a:lnSpc>
              <a:spcAft>
                <a:spcPts val="800"/>
              </a:spcAft>
            </a:pPr>
            <a:r>
              <a:rPr lang="en-GB" sz="1200" dirty="0">
                <a:effectLst/>
                <a:latin typeface="Calibri"/>
                <a:ea typeface="Calibri" panose="020F0502020204030204" pitchFamily="34" charset="0"/>
                <a:cs typeface="Calibri"/>
              </a:rPr>
              <a:t>This document has been devised to enable the assessment of a Healthcare Professionals (HCP) competence to care for a child and young person (CYP) requiring a tracheostomy and long-term ventilation as well as those requiring non-invasive ventilation</a:t>
            </a:r>
            <a:r>
              <a:rPr lang="en-GB" sz="1200" dirty="0">
                <a:latin typeface="Calibri"/>
                <a:ea typeface="Calibri" panose="020F0502020204030204" pitchFamily="34" charset="0"/>
                <a:cs typeface="Calibri"/>
              </a:rPr>
              <a:t> on a long-term basis</a:t>
            </a:r>
            <a:r>
              <a:rPr lang="en-GB" sz="1200" dirty="0">
                <a:effectLst/>
                <a:latin typeface="Calibri"/>
                <a:ea typeface="Calibri" panose="020F0502020204030204" pitchFamily="34" charset="0"/>
                <a:cs typeface="Calibri"/>
              </a:rPr>
              <a:t>.</a:t>
            </a:r>
            <a:r>
              <a:rPr lang="en-GB" sz="1200" dirty="0">
                <a:solidFill>
                  <a:srgbClr val="000000"/>
                </a:solidFill>
                <a:effectLst/>
                <a:latin typeface="Calibri"/>
                <a:ea typeface="Calibri" panose="020F0502020204030204" pitchFamily="34" charset="0"/>
                <a:cs typeface="Calibri"/>
              </a:rPr>
              <a:t> </a:t>
            </a:r>
            <a:r>
              <a:rPr lang="en-GB" sz="1200" dirty="0">
                <a:effectLst/>
                <a:latin typeface="Calibri"/>
                <a:ea typeface="Calibri" panose="020F0502020204030204" pitchFamily="34" charset="0"/>
                <a:cs typeface="Calibri"/>
              </a:rPr>
              <a:t>It is to be used in combination with the relevant guidance notes for the ventilator the CYP is </a:t>
            </a:r>
            <a:r>
              <a:rPr lang="en-GB" sz="1200" dirty="0">
                <a:latin typeface="Calibri"/>
                <a:ea typeface="Calibri" panose="020F0502020204030204" pitchFamily="34" charset="0"/>
                <a:cs typeface="Calibri"/>
              </a:rPr>
              <a:t>utilising</a:t>
            </a:r>
            <a:r>
              <a:rPr lang="en-GB" sz="1200" dirty="0">
                <a:effectLst/>
                <a:latin typeface="Calibri"/>
                <a:ea typeface="Calibri" panose="020F0502020204030204" pitchFamily="34" charset="0"/>
                <a:cs typeface="Calibri"/>
              </a:rPr>
              <a:t>. </a:t>
            </a:r>
            <a:endParaRPr lang="en-GB" dirty="0">
              <a:cs typeface="Calibri"/>
            </a:endParaRPr>
          </a:p>
          <a:p>
            <a:pPr>
              <a:lnSpc>
                <a:spcPct val="107000"/>
              </a:lnSpc>
              <a:spcAft>
                <a:spcPts val="800"/>
              </a:spcAft>
            </a:pPr>
            <a:r>
              <a:rPr lang="en-GB" sz="1200" dirty="0">
                <a:latin typeface="Calibri"/>
                <a:ea typeface="Calibri" panose="020F0502020204030204" pitchFamily="34" charset="0"/>
                <a:cs typeface="Calibri"/>
              </a:rPr>
              <a:t>This</a:t>
            </a:r>
            <a:r>
              <a:rPr lang="en-GB" sz="1200" dirty="0">
                <a:effectLst/>
                <a:latin typeface="Calibri"/>
                <a:ea typeface="Calibri" panose="020F0502020204030204" pitchFamily="34" charset="0"/>
                <a:cs typeface="Calibri"/>
              </a:rPr>
              <a:t> document</a:t>
            </a:r>
            <a:r>
              <a:rPr lang="en-GB" sz="1200" dirty="0">
                <a:latin typeface="Calibri"/>
                <a:ea typeface="Calibri" panose="020F0502020204030204" pitchFamily="34" charset="0"/>
                <a:cs typeface="Calibri"/>
              </a:rPr>
              <a:t> is</a:t>
            </a:r>
            <a:r>
              <a:rPr lang="en-GB" sz="1200" dirty="0">
                <a:effectLst/>
                <a:latin typeface="Calibri"/>
                <a:ea typeface="Calibri" panose="020F0502020204030204" pitchFamily="34" charset="0"/>
                <a:cs typeface="Calibri"/>
              </a:rPr>
              <a:t> </a:t>
            </a:r>
            <a:r>
              <a:rPr lang="en-GB" sz="1200" dirty="0">
                <a:latin typeface="Calibri"/>
                <a:ea typeface="Calibri" panose="020F0502020204030204" pitchFamily="34" charset="0"/>
                <a:cs typeface="Calibri"/>
              </a:rPr>
              <a:t>a guide for the assessor to enable sign-off, of the associated competency document. It follows the same format as the competency document and has</a:t>
            </a:r>
            <a:r>
              <a:rPr lang="en-GB" sz="1200" dirty="0">
                <a:effectLst/>
                <a:latin typeface="Calibri"/>
                <a:ea typeface="Calibri" panose="020F0502020204030204" pitchFamily="34" charset="0"/>
                <a:cs typeface="Calibri"/>
              </a:rPr>
              <a:t> been divided into </a:t>
            </a:r>
            <a:r>
              <a:rPr lang="en-GB" sz="1200" dirty="0">
                <a:latin typeface="Calibri"/>
                <a:ea typeface="Calibri" panose="020F0502020204030204" pitchFamily="34" charset="0"/>
                <a:cs typeface="Calibri"/>
              </a:rPr>
              <a:t>two</a:t>
            </a:r>
            <a:r>
              <a:rPr lang="en-GB" sz="1200" dirty="0">
                <a:effectLst/>
                <a:latin typeface="Calibri"/>
                <a:ea typeface="Calibri" panose="020F0502020204030204" pitchFamily="34" charset="0"/>
                <a:cs typeface="Calibri"/>
              </a:rPr>
              <a:t> sections to </a:t>
            </a:r>
            <a:r>
              <a:rPr lang="en-GB" sz="1200" dirty="0">
                <a:latin typeface="Calibri"/>
                <a:ea typeface="Calibri" panose="020F0502020204030204" pitchFamily="34" charset="0"/>
                <a:cs typeface="Calibri"/>
              </a:rPr>
              <a:t>denote the theory and care required universally for all patients requiring Long Term Ventilation (LTV) and those </a:t>
            </a:r>
            <a:r>
              <a:rPr lang="en-GB" sz="1200" dirty="0">
                <a:effectLst/>
                <a:latin typeface="Calibri"/>
                <a:ea typeface="Calibri" panose="020F0502020204030204" pitchFamily="34" charset="0"/>
                <a:cs typeface="Calibri"/>
              </a:rPr>
              <a:t>that </a:t>
            </a:r>
            <a:r>
              <a:rPr lang="en-GB" sz="1200" dirty="0">
                <a:latin typeface="Calibri"/>
                <a:ea typeface="Calibri" panose="020F0502020204030204" pitchFamily="34" charset="0"/>
                <a:cs typeface="Calibri"/>
              </a:rPr>
              <a:t>may be required for equipment use.  The skills in which there </a:t>
            </a:r>
            <a:r>
              <a:rPr lang="en-GB" sz="1200" dirty="0">
                <a:effectLst/>
                <a:latin typeface="Calibri"/>
                <a:ea typeface="Calibri" panose="020F0502020204030204" pitchFamily="34" charset="0"/>
                <a:cs typeface="Calibri"/>
              </a:rPr>
              <a:t>are </a:t>
            </a:r>
            <a:r>
              <a:rPr lang="en-GB" sz="1200" dirty="0">
                <a:latin typeface="Calibri"/>
                <a:ea typeface="Calibri" panose="020F0502020204030204" pitchFamily="34" charset="0"/>
                <a:cs typeface="Calibri"/>
              </a:rPr>
              <a:t>differences between </a:t>
            </a:r>
            <a:r>
              <a:rPr lang="en-GB" sz="1200" dirty="0">
                <a:effectLst/>
                <a:latin typeface="Calibri"/>
                <a:ea typeface="Calibri" panose="020F0502020204030204" pitchFamily="34" charset="0"/>
                <a:cs typeface="Calibri"/>
              </a:rPr>
              <a:t>tracheostomy </a:t>
            </a:r>
            <a:r>
              <a:rPr lang="en-GB" sz="1200" dirty="0">
                <a:latin typeface="Calibri"/>
                <a:ea typeface="Calibri" panose="020F0502020204030204" pitchFamily="34" charset="0"/>
                <a:cs typeface="Calibri"/>
              </a:rPr>
              <a:t>ventilated patients </a:t>
            </a:r>
            <a:r>
              <a:rPr lang="en-GB" sz="1200" dirty="0">
                <a:effectLst/>
                <a:latin typeface="Calibri"/>
                <a:ea typeface="Calibri" panose="020F0502020204030204" pitchFamily="34" charset="0"/>
                <a:cs typeface="Calibri"/>
              </a:rPr>
              <a:t>and </a:t>
            </a:r>
            <a:r>
              <a:rPr lang="en-GB" sz="1200" dirty="0">
                <a:latin typeface="Calibri"/>
                <a:ea typeface="Calibri" panose="020F0502020204030204" pitchFamily="34" charset="0"/>
                <a:cs typeface="Calibri"/>
              </a:rPr>
              <a:t>those using other ventilator interfaces have been highlighted through splitting the sign off box </a:t>
            </a:r>
            <a:r>
              <a:rPr lang="en-GB" sz="1200" dirty="0">
                <a:effectLst/>
                <a:latin typeface="Calibri"/>
                <a:ea typeface="Calibri" panose="020F0502020204030204" pitchFamily="34" charset="0"/>
                <a:cs typeface="Calibri"/>
              </a:rPr>
              <a:t>for </a:t>
            </a:r>
            <a:r>
              <a:rPr lang="en-GB" sz="1200" dirty="0">
                <a:latin typeface="Calibri"/>
                <a:ea typeface="Calibri" panose="020F0502020204030204" pitchFamily="34" charset="0"/>
                <a:cs typeface="Calibri"/>
              </a:rPr>
              <a:t>that competency</a:t>
            </a:r>
            <a:r>
              <a:rPr lang="en-GB" sz="1200" dirty="0">
                <a:effectLst/>
                <a:latin typeface="Calibri"/>
                <a:ea typeface="Calibri" panose="020F0502020204030204" pitchFamily="34" charset="0"/>
                <a:cs typeface="Calibri"/>
              </a:rPr>
              <a:t>.</a:t>
            </a:r>
            <a:r>
              <a:rPr lang="en-GB" sz="1200" dirty="0">
                <a:latin typeface="Calibri"/>
                <a:ea typeface="Calibri" panose="020F0502020204030204" pitchFamily="34" charset="0"/>
                <a:cs typeface="Calibri"/>
              </a:rPr>
              <a:t> </a:t>
            </a:r>
            <a:r>
              <a:rPr lang="en-GB" sz="1200" dirty="0">
                <a:effectLst/>
                <a:latin typeface="Calibri"/>
                <a:ea typeface="Calibri" panose="020F0502020204030204" pitchFamily="34" charset="0"/>
                <a:cs typeface="Calibri"/>
              </a:rPr>
              <a:t> The sections relevant to the CYP being cared for should be completed to an appropriate level.</a:t>
            </a:r>
            <a:endParaRPr lang="en-GB" dirty="0">
              <a:cs typeface="Calibri"/>
            </a:endParaRPr>
          </a:p>
          <a:p>
            <a:pPr>
              <a:lnSpc>
                <a:spcPct val="107000"/>
              </a:lnSpc>
              <a:spcAft>
                <a:spcPts val="800"/>
              </a:spcAft>
            </a:pPr>
            <a:r>
              <a:rPr lang="en-GB" sz="1200" dirty="0">
                <a:latin typeface="Calibri"/>
                <a:cs typeface="Calibri"/>
              </a:rPr>
              <a:t>Competence is defined as having the ability to care for children on Long Term Ventilation, with or without a Tracheostomy in situ, safely.  A HCP is deemed competent to safely care for a CYP on LTV following completion of the competence sign off at the end of the non-ventilator specific section. They should then undertake any relevant training for each piece of equipment that they may use. This can be done at a later date, as they use each relevant device. The ventilator specific section checklist at the end of this document can then be completed for each device they have received training in.</a:t>
            </a:r>
            <a:endParaRPr lang="en-GB" dirty="0"/>
          </a:p>
          <a:p>
            <a:pPr>
              <a:lnSpc>
                <a:spcPct val="107000"/>
              </a:lnSpc>
              <a:spcAft>
                <a:spcPts val="800"/>
              </a:spcAft>
            </a:pPr>
            <a:r>
              <a:rPr lang="en-GB" sz="1200" dirty="0">
                <a:effectLst/>
                <a:latin typeface="Calibri"/>
                <a:ea typeface="Calibri" panose="020F0502020204030204" pitchFamily="34" charset="0"/>
                <a:cs typeface="Calibri"/>
              </a:rPr>
              <a:t>The professional </a:t>
            </a:r>
            <a:r>
              <a:rPr lang="en-GB" sz="1200" dirty="0">
                <a:latin typeface="Calibri"/>
                <a:ea typeface="Calibri" panose="020F0502020204030204" pitchFamily="34" charset="0"/>
                <a:cs typeface="Calibri"/>
              </a:rPr>
              <a:t>should</a:t>
            </a:r>
            <a:r>
              <a:rPr lang="en-GB" sz="1200" dirty="0">
                <a:effectLst/>
                <a:latin typeface="Calibri"/>
                <a:ea typeface="Calibri" panose="020F0502020204030204" pitchFamily="34" charset="0"/>
                <a:cs typeface="Calibri"/>
              </a:rPr>
              <a:t> demonstrate that they can undertake each relevant section and can consistently replicate each aspect of care in a variety of contexts. When that person feels confident and competent, they will sign each relevant section. Each section will be assessed and signed, by a qualified professional (assessor) once competency has been achieved.</a:t>
            </a:r>
            <a:r>
              <a:rPr lang="en-GB" sz="1200" dirty="0">
                <a:latin typeface="Calibri"/>
                <a:ea typeface="Calibri" panose="020F0502020204030204" pitchFamily="34" charset="0"/>
                <a:cs typeface="Calibri"/>
              </a:rPr>
              <a:t>  </a:t>
            </a:r>
            <a:endParaRPr lang="en-GB" dirty="0">
              <a:cs typeface="Calibri"/>
            </a:endParaRPr>
          </a:p>
          <a:p>
            <a:pPr>
              <a:lnSpc>
                <a:spcPct val="107000"/>
              </a:lnSpc>
              <a:spcAft>
                <a:spcPts val="800"/>
              </a:spcAft>
            </a:pPr>
            <a:r>
              <a:rPr lang="en-GB" sz="1200" dirty="0">
                <a:effectLst/>
                <a:latin typeface="Calibri"/>
                <a:ea typeface="Calibri" panose="020F0502020204030204" pitchFamily="34" charset="0"/>
                <a:cs typeface="Calibri"/>
              </a:rPr>
              <a:t>Final sign off needs to be completed by a senior staff member with clinical experience and competency in line with local policy as well as having </a:t>
            </a:r>
            <a:r>
              <a:rPr lang="en-GB" sz="1200" dirty="0">
                <a:latin typeface="Calibri"/>
                <a:ea typeface="Calibri" panose="020F0502020204030204" pitchFamily="34" charset="0"/>
                <a:cs typeface="Calibri"/>
              </a:rPr>
              <a:t>experience </a:t>
            </a:r>
            <a:r>
              <a:rPr lang="en-GB" sz="1200" dirty="0">
                <a:effectLst/>
                <a:latin typeface="Calibri"/>
                <a:ea typeface="Calibri" panose="020F0502020204030204" pitchFamily="34" charset="0"/>
                <a:cs typeface="Calibri"/>
              </a:rPr>
              <a:t>in</a:t>
            </a:r>
            <a:r>
              <a:rPr lang="en-GB" sz="1200" dirty="0">
                <a:latin typeface="Calibri"/>
                <a:ea typeface="Calibri" panose="020F0502020204030204" pitchFamily="34" charset="0"/>
                <a:cs typeface="Calibri"/>
              </a:rPr>
              <a:t> </a:t>
            </a:r>
            <a:r>
              <a:rPr lang="en-GB" sz="1200" dirty="0">
                <a:effectLst/>
                <a:latin typeface="Calibri"/>
                <a:ea typeface="Calibri" panose="020F0502020204030204" pitchFamily="34" charset="0"/>
                <a:cs typeface="Calibri"/>
              </a:rPr>
              <a:t>supervision and assessment</a:t>
            </a:r>
            <a:r>
              <a:rPr lang="en-GB" sz="1200" dirty="0">
                <a:latin typeface="Calibri"/>
                <a:ea typeface="Calibri" panose="020F0502020204030204" pitchFamily="34" charset="0"/>
                <a:cs typeface="Calibri"/>
              </a:rPr>
              <a:t>.</a:t>
            </a:r>
            <a:r>
              <a:rPr lang="en-GB" sz="1200" dirty="0">
                <a:effectLst/>
                <a:latin typeface="Calibri"/>
                <a:ea typeface="Calibri" panose="020F0502020204030204" pitchFamily="34" charset="0"/>
                <a:cs typeface="Calibri"/>
              </a:rPr>
              <a:t> They should have either been aware of all the training done previously or as a minimum verbally go </a:t>
            </a:r>
            <a:r>
              <a:rPr lang="en-GB" sz="1200" dirty="0">
                <a:latin typeface="Calibri"/>
                <a:ea typeface="Calibri" panose="020F0502020204030204" pitchFamily="34" charset="0"/>
                <a:cs typeface="Calibri"/>
              </a:rPr>
              <a:t>through</a:t>
            </a:r>
            <a:r>
              <a:rPr lang="en-GB" sz="1200" dirty="0">
                <a:effectLst/>
                <a:latin typeface="Calibri"/>
                <a:ea typeface="Calibri" panose="020F0502020204030204" pitchFamily="34" charset="0"/>
                <a:cs typeface="Calibri"/>
              </a:rPr>
              <a:t> the competency book and then complete final sign off.</a:t>
            </a:r>
            <a:r>
              <a:rPr lang="en-GB" sz="1200" dirty="0">
                <a:latin typeface="Calibri"/>
                <a:ea typeface="Calibri" panose="020F0502020204030204" pitchFamily="34" charset="0"/>
                <a:cs typeface="Calibri"/>
              </a:rPr>
              <a:t> </a:t>
            </a:r>
            <a:r>
              <a:rPr lang="en-GB" sz="1200" dirty="0">
                <a:effectLst/>
                <a:latin typeface="Calibri"/>
                <a:ea typeface="Calibri" panose="020F0502020204030204" pitchFamily="34" charset="0"/>
                <a:cs typeface="Calibri"/>
              </a:rPr>
              <a:t> It is however, recognised that when introducing this competency document, there may be insufficient </a:t>
            </a:r>
            <a:r>
              <a:rPr lang="en-GB" sz="1200" dirty="0">
                <a:latin typeface="Calibri"/>
                <a:ea typeface="Calibri" panose="020F0502020204030204" pitchFamily="34" charset="0"/>
                <a:cs typeface="Calibri"/>
              </a:rPr>
              <a:t>HCP's </a:t>
            </a:r>
            <a:r>
              <a:rPr lang="en-GB" sz="1200" dirty="0">
                <a:effectLst/>
                <a:latin typeface="Calibri"/>
                <a:ea typeface="Calibri" panose="020F0502020204030204" pitchFamily="34" charset="0"/>
                <a:cs typeface="Calibri"/>
              </a:rPr>
              <a:t>that have achieved these competencies to be supervisor and assessor of HCP’s completing this process.</a:t>
            </a:r>
            <a:r>
              <a:rPr lang="en-GB" sz="1200" dirty="0">
                <a:latin typeface="Calibri"/>
                <a:ea typeface="Calibri" panose="020F0502020204030204" pitchFamily="34" charset="0"/>
                <a:cs typeface="Calibri"/>
              </a:rPr>
              <a:t> </a:t>
            </a:r>
            <a:r>
              <a:rPr lang="en-GB" sz="1200" dirty="0">
                <a:effectLst/>
                <a:latin typeface="Calibri"/>
                <a:ea typeface="Calibri" panose="020F0502020204030204" pitchFamily="34" charset="0"/>
                <a:cs typeface="Calibri"/>
              </a:rPr>
              <a:t> Until such a time, a pragmatic approach should be </a:t>
            </a:r>
            <a:r>
              <a:rPr lang="en-GB" sz="1200" dirty="0">
                <a:latin typeface="Calibri"/>
                <a:ea typeface="Calibri" panose="020F0502020204030204" pitchFamily="34" charset="0"/>
                <a:cs typeface="Calibri"/>
              </a:rPr>
              <a:t>applied. </a:t>
            </a:r>
            <a:endParaRPr lang="en-GB" dirty="0">
              <a:cs typeface="Calibri"/>
            </a:endParaRPr>
          </a:p>
          <a:p>
            <a:pPr>
              <a:lnSpc>
                <a:spcPct val="107000"/>
              </a:lnSpc>
              <a:spcAft>
                <a:spcPts val="800"/>
              </a:spcAft>
            </a:pPr>
            <a:endParaRPr lang="en-GB" sz="1200" dirty="0">
              <a:effectLst/>
              <a:latin typeface="Calibri"/>
              <a:ea typeface="Calibri" panose="020F0502020204030204" pitchFamily="34" charset="0"/>
              <a:cs typeface="Times New Roman"/>
            </a:endParaRPr>
          </a:p>
        </p:txBody>
      </p:sp>
      <p:sp>
        <p:nvSpPr>
          <p:cNvPr id="2" name="TextBox 1">
            <a:extLst>
              <a:ext uri="{FF2B5EF4-FFF2-40B4-BE49-F238E27FC236}">
                <a16:creationId xmlns:a16="http://schemas.microsoft.com/office/drawing/2014/main" id="{D9C64776-02CF-CF84-58EF-BCE947ED8FAB}"/>
              </a:ext>
            </a:extLst>
          </p:cNvPr>
          <p:cNvSpPr txBox="1"/>
          <p:nvPr/>
        </p:nvSpPr>
        <p:spPr>
          <a:xfrm>
            <a:off x="691330" y="6363314"/>
            <a:ext cx="1036688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ea typeface="Calibri"/>
                <a:cs typeface="Calibri"/>
              </a:rPr>
              <a:t>For Guidance on the management of a CYP on LTV see: LTV in Children and Young People Clinical Guideline</a:t>
            </a:r>
          </a:p>
        </p:txBody>
      </p:sp>
    </p:spTree>
    <p:extLst>
      <p:ext uri="{BB962C8B-B14F-4D97-AF65-F5344CB8AC3E}">
        <p14:creationId xmlns:p14="http://schemas.microsoft.com/office/powerpoint/2010/main" val="2741455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TextBox 16"/>
          <p:cNvSpPr txBox="1"/>
          <p:nvPr/>
        </p:nvSpPr>
        <p:spPr>
          <a:xfrm rot="1350351">
            <a:off x="3328454" y="2135340"/>
            <a:ext cx="6518815" cy="2646878"/>
          </a:xfrm>
          <a:prstGeom prst="rect">
            <a:avLst/>
          </a:prstGeom>
          <a:noFill/>
        </p:spPr>
        <p:txBody>
          <a:bodyPr wrap="square" rtlCol="0">
            <a:spAutoFit/>
          </a:bodyPr>
          <a:lstStyle/>
          <a:p>
            <a:r>
              <a:rPr lang="en-GB" sz="16600" dirty="0">
                <a:solidFill>
                  <a:schemeClr val="bg2"/>
                </a:solidFill>
              </a:rPr>
              <a:t>DRAFT</a:t>
            </a:r>
          </a:p>
        </p:txBody>
      </p:sp>
      <p:sp useBgFill="1">
        <p:nvSpPr>
          <p:cNvPr id="19" name="Rectangle 18">
            <a:extLst>
              <a:ext uri="{FF2B5EF4-FFF2-40B4-BE49-F238E27FC236}">
                <a16:creationId xmlns:a16="http://schemas.microsoft.com/office/drawing/2014/main" id="{B6FACB3C-9069-4791-BC5C-0DB7CD19B8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71F2038E-D777-4B76-81DD-DD13EE91B9D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23" name="Group 22">
            <a:extLst>
              <a:ext uri="{FF2B5EF4-FFF2-40B4-BE49-F238E27FC236}">
                <a16:creationId xmlns:a16="http://schemas.microsoft.com/office/drawing/2014/main" id="{DD354807-230F-4402-B1B9-F733A8F1F190}"/>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18240" y="-16714"/>
            <a:ext cx="6373761" cy="6874714"/>
            <a:chOff x="5818240" y="-1"/>
            <a:chExt cx="6373761" cy="6874714"/>
          </a:xfrm>
        </p:grpSpPr>
        <p:sp>
          <p:nvSpPr>
            <p:cNvPr id="24" name="Freeform: Shape 23">
              <a:extLst>
                <a:ext uri="{FF2B5EF4-FFF2-40B4-BE49-F238E27FC236}">
                  <a16:creationId xmlns:a16="http://schemas.microsoft.com/office/drawing/2014/main" id="{BF5A6F4A-CE87-4D5C-9382-8167967CE81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Freeform: Shape 24">
              <a:extLst>
                <a:ext uri="{FF2B5EF4-FFF2-40B4-BE49-F238E27FC236}">
                  <a16:creationId xmlns:a16="http://schemas.microsoft.com/office/drawing/2014/main" id="{61023DD2-2E6F-4419-B404-80F08460BEA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6" name="Freeform: Shape 25">
              <a:extLst>
                <a:ext uri="{FF2B5EF4-FFF2-40B4-BE49-F238E27FC236}">
                  <a16:creationId xmlns:a16="http://schemas.microsoft.com/office/drawing/2014/main" id="{BC4A6C98-F96E-4587-B01F-A9B01BBFAD0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A66409EC-9CC3-482A-A4A5-54ED092B3F2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5" name="Slide Number Placeholder 4">
            <a:extLst>
              <a:ext uri="{FF2B5EF4-FFF2-40B4-BE49-F238E27FC236}">
                <a16:creationId xmlns:a16="http://schemas.microsoft.com/office/drawing/2014/main" id="{43B38306-FD07-4053-A22D-AEDA44C01267}"/>
              </a:ext>
            </a:extLst>
          </p:cNvPr>
          <p:cNvSpPr>
            <a:spLocks noGrp="1"/>
          </p:cNvSpPr>
          <p:nvPr>
            <p:ph type="sldNum" sz="quarter" idx="12"/>
          </p:nvPr>
        </p:nvSpPr>
        <p:spPr>
          <a:xfrm>
            <a:off x="8610600" y="6356350"/>
            <a:ext cx="2743200" cy="365125"/>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D57F1E4F-1CFF-5643-939E-217C01CDF565}"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4" name="Title 1">
            <a:extLst>
              <a:ext uri="{FF2B5EF4-FFF2-40B4-BE49-F238E27FC236}">
                <a16:creationId xmlns:a16="http://schemas.microsoft.com/office/drawing/2014/main" id="{03CE75E3-FF4C-D2A0-FEC0-29A383329543}"/>
              </a:ext>
            </a:extLst>
          </p:cNvPr>
          <p:cNvSpPr>
            <a:spLocks noGrp="1"/>
          </p:cNvSpPr>
          <p:nvPr>
            <p:ph type="title"/>
          </p:nvPr>
        </p:nvSpPr>
        <p:spPr>
          <a:xfrm>
            <a:off x="444489" y="88676"/>
            <a:ext cx="7971028" cy="564777"/>
          </a:xfrm>
        </p:spPr>
        <p:txBody>
          <a:bodyPr>
            <a:normAutofit/>
          </a:bodyPr>
          <a:lstStyle/>
          <a:p>
            <a:r>
              <a:rPr lang="en-GB" sz="2800" b="1" dirty="0">
                <a:solidFill>
                  <a:schemeClr val="tx2"/>
                </a:solidFill>
                <a:cs typeface="Calibri Light"/>
              </a:rPr>
              <a:t>Training Tables</a:t>
            </a:r>
          </a:p>
        </p:txBody>
      </p:sp>
      <p:sp>
        <p:nvSpPr>
          <p:cNvPr id="15" name="TextBox 14">
            <a:extLst>
              <a:ext uri="{FF2B5EF4-FFF2-40B4-BE49-F238E27FC236}">
                <a16:creationId xmlns:a16="http://schemas.microsoft.com/office/drawing/2014/main" id="{0B450FD3-93CA-DE60-502D-F7A790108FC0}"/>
              </a:ext>
            </a:extLst>
          </p:cNvPr>
          <p:cNvSpPr txBox="1"/>
          <p:nvPr/>
        </p:nvSpPr>
        <p:spPr>
          <a:xfrm>
            <a:off x="517824" y="653453"/>
            <a:ext cx="11051369" cy="1046440"/>
          </a:xfrm>
          <a:prstGeom prst="rect">
            <a:avLst/>
          </a:prstGeom>
          <a:noFill/>
        </p:spPr>
        <p:txBody>
          <a:bodyPr wrap="square" lIns="91440" tIns="45720" rIns="91440" bIns="45720" rtlCol="0" anchor="t">
            <a:spAutoFit/>
          </a:bodyPr>
          <a:lstStyle/>
          <a:p>
            <a:r>
              <a:rPr lang="en-GB" sz="1600" dirty="0">
                <a:cs typeface="Calibri"/>
              </a:rPr>
              <a:t>The next 3 pages of the competency document have been created to provide evidence of training received and document assessors that have signed the competency document.  Below are examples of the pages you will find in the competency document.</a:t>
            </a:r>
            <a:endParaRPr lang="en-GB"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17406D"/>
                </a:solidFill>
                <a:latin typeface="Calibri Light"/>
              </a:rPr>
              <a:t>Training Schedule</a:t>
            </a:r>
            <a:endParaRPr kumimoji="0" lang="en-GB" sz="1400" b="1" i="0" u="none" strike="noStrike" kern="1200" cap="none" spc="0" normalizeH="0" baseline="0" noProof="0" dirty="0">
              <a:ln>
                <a:noFill/>
              </a:ln>
              <a:solidFill>
                <a:srgbClr val="17406D"/>
              </a:solidFill>
              <a:effectLst/>
              <a:uLnTx/>
              <a:uFillTx/>
              <a:latin typeface="Calibri Light"/>
              <a:ea typeface="+mn-ea"/>
              <a:cs typeface="+mn-cs"/>
            </a:endParaRPr>
          </a:p>
          <a:p>
            <a:endParaRPr lang="en-GB" sz="1600" dirty="0">
              <a:cs typeface="Calibri"/>
            </a:endParaRPr>
          </a:p>
        </p:txBody>
      </p:sp>
      <p:graphicFrame>
        <p:nvGraphicFramePr>
          <p:cNvPr id="16" name="Table 10">
            <a:extLst>
              <a:ext uri="{FF2B5EF4-FFF2-40B4-BE49-F238E27FC236}">
                <a16:creationId xmlns:a16="http://schemas.microsoft.com/office/drawing/2014/main" id="{18FF958F-047F-CC1A-F241-4BCF89BCFB9B}"/>
              </a:ext>
            </a:extLst>
          </p:cNvPr>
          <p:cNvGraphicFramePr>
            <a:graphicFrameLocks noGrp="1"/>
          </p:cNvGraphicFramePr>
          <p:nvPr>
            <p:extLst>
              <p:ext uri="{D42A27DB-BD31-4B8C-83A1-F6EECF244321}">
                <p14:modId xmlns:p14="http://schemas.microsoft.com/office/powerpoint/2010/main" val="3379705013"/>
              </p:ext>
            </p:extLst>
          </p:nvPr>
        </p:nvGraphicFramePr>
        <p:xfrm>
          <a:off x="444489" y="1472411"/>
          <a:ext cx="11225262" cy="5024590"/>
        </p:xfrm>
        <a:graphic>
          <a:graphicData uri="http://schemas.openxmlformats.org/drawingml/2006/table">
            <a:tbl>
              <a:tblPr firstRow="1" bandRow="1" bandCol="1">
                <a:tableStyleId>{69012ECD-51FC-41F1-AA8D-1B2483CD663E}</a:tableStyleId>
              </a:tblPr>
              <a:tblGrid>
                <a:gridCol w="1778458">
                  <a:extLst>
                    <a:ext uri="{9D8B030D-6E8A-4147-A177-3AD203B41FA5}">
                      <a16:colId xmlns:a16="http://schemas.microsoft.com/office/drawing/2014/main" val="3190948328"/>
                    </a:ext>
                  </a:extLst>
                </a:gridCol>
                <a:gridCol w="3801081">
                  <a:extLst>
                    <a:ext uri="{9D8B030D-6E8A-4147-A177-3AD203B41FA5}">
                      <a16:colId xmlns:a16="http://schemas.microsoft.com/office/drawing/2014/main" val="2470725196"/>
                    </a:ext>
                  </a:extLst>
                </a:gridCol>
                <a:gridCol w="3871203">
                  <a:extLst>
                    <a:ext uri="{9D8B030D-6E8A-4147-A177-3AD203B41FA5}">
                      <a16:colId xmlns:a16="http://schemas.microsoft.com/office/drawing/2014/main" val="1058907815"/>
                    </a:ext>
                  </a:extLst>
                </a:gridCol>
                <a:gridCol w="1774520">
                  <a:extLst>
                    <a:ext uri="{9D8B030D-6E8A-4147-A177-3AD203B41FA5}">
                      <a16:colId xmlns:a16="http://schemas.microsoft.com/office/drawing/2014/main" val="4071387487"/>
                    </a:ext>
                  </a:extLst>
                </a:gridCol>
              </a:tblGrid>
              <a:tr h="289416">
                <a:tc>
                  <a:txBody>
                    <a:bodyPr/>
                    <a:lstStyle/>
                    <a:p>
                      <a:r>
                        <a:rPr lang="en-GB" sz="1400" dirty="0"/>
                        <a:t>Date and Time</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en-GB" sz="1400" dirty="0"/>
                        <a:t>Session</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en-GB" sz="1400" dirty="0"/>
                        <a:t>Trainer name</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en-GB" sz="1400" dirty="0"/>
                        <a:t>Initials of trainer</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476666173"/>
                  </a:ext>
                </a:extLst>
              </a:tr>
              <a:tr h="289416">
                <a:tc>
                  <a:txBody>
                    <a:bodyPr/>
                    <a:lstStyle/>
                    <a:p>
                      <a:endParaRPr lang="en-GB" sz="14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endParaRPr lang="en-GB" sz="14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endParaRPr lang="en-GB" sz="14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endParaRPr lang="en-GB" sz="1400"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897885189"/>
                  </a:ext>
                </a:extLst>
              </a:tr>
              <a:tr h="489014">
                <a:tc gridSpan="4">
                  <a:txBody>
                    <a:bodyPr/>
                    <a:lstStyle/>
                    <a:p>
                      <a:pPr lvl="0">
                        <a:buNone/>
                      </a:pPr>
                      <a:r>
                        <a:rPr lang="en-GB" sz="1400" u="none" strike="noStrike" baseline="0" noProof="0" dirty="0"/>
                        <a:t>This section requires you to input any training sessions completed related to Long term ventilation and tracheostomy care.  This can include rep training on equipment, tracheostomy training, Long term ventilation study days, respiratory training etc.  </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416745401"/>
                  </a:ext>
                </a:extLst>
              </a:tr>
              <a:tr h="288944">
                <a:tc gridSpan="4">
                  <a:txBody>
                    <a:bodyPr/>
                    <a:lstStyle/>
                    <a:p>
                      <a:pPr lvl="0">
                        <a:buNone/>
                      </a:pPr>
                      <a:r>
                        <a:rPr lang="en-GB" sz="1400" b="1" u="none" strike="noStrike" baseline="0" noProof="0" dirty="0">
                          <a:solidFill>
                            <a:schemeClr val="tx2"/>
                          </a:solidFill>
                          <a:latin typeface="Calibri Light"/>
                        </a:rPr>
                        <a:t>Signature record of supervisors/assessors</a:t>
                      </a:r>
                    </a:p>
                  </a:txBody>
                  <a:tcPr>
                    <a:lnL w="0">
                      <a:noFill/>
                    </a:lnL>
                    <a:lnR w="0">
                      <a:noFill/>
                    </a:lnR>
                    <a:lnT w="12700">
                      <a:solidFill>
                        <a:schemeClr val="tx1"/>
                      </a:solidFill>
                    </a:lnT>
                    <a:lnB w="12700">
                      <a:solidFill>
                        <a:schemeClr val="tx1"/>
                      </a:solidFill>
                    </a:lnB>
                  </a:tcPr>
                </a:tc>
                <a:tc hMerge="1">
                  <a:txBody>
                    <a:bodyPr/>
                    <a:lstStyle/>
                    <a:p>
                      <a:endParaRPr lang="en-GB"/>
                    </a:p>
                  </a:txBody>
                  <a:tcPr marL="0" marR="0" marT="0" marB="0" horzOverflow="overflow"/>
                </a:tc>
                <a:tc hMerge="1">
                  <a:txBody>
                    <a:bodyPr/>
                    <a:lstStyle/>
                    <a:p>
                      <a:endParaRPr lang="en-GB"/>
                    </a:p>
                  </a:txBody>
                  <a:tcPr marL="0" marR="0" marT="0" marB="0" horzOverflow="overflow"/>
                </a:tc>
                <a:tc hMerge="1">
                  <a:txBody>
                    <a:bodyPr/>
                    <a:lstStyle/>
                    <a:p>
                      <a:endParaRPr lang="en-GB"/>
                    </a:p>
                  </a:txBody>
                  <a:tcPr marL="0" marR="0" marT="0" marB="0" horzOverflow="overflow"/>
                </a:tc>
                <a:extLst>
                  <a:ext uri="{0D108BD9-81ED-4DB2-BD59-A6C34878D82A}">
                    <a16:rowId xmlns:a16="http://schemas.microsoft.com/office/drawing/2014/main" val="4138825942"/>
                  </a:ext>
                </a:extLst>
              </a:tr>
              <a:tr h="289416">
                <a:tc>
                  <a:txBody>
                    <a:bodyPr/>
                    <a:lstStyle/>
                    <a:p>
                      <a:pPr lvl="0">
                        <a:buNone/>
                      </a:pPr>
                      <a:r>
                        <a:rPr lang="en-GB" sz="1400" b="1" dirty="0">
                          <a:solidFill>
                            <a:schemeClr val="bg1"/>
                          </a:solidFill>
                        </a:rPr>
                        <a:t>Name</a:t>
                      </a:r>
                      <a:endParaRPr lang="en-US" b="1" dirty="0">
                        <a:solidFill>
                          <a:schemeClr val="bg1"/>
                        </a:solidFill>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solidFill>
                  </a:tcPr>
                </a:tc>
                <a:tc>
                  <a:txBody>
                    <a:bodyPr/>
                    <a:lstStyle/>
                    <a:p>
                      <a:pPr lvl="0">
                        <a:buNone/>
                      </a:pPr>
                      <a:r>
                        <a:rPr lang="en-GB" sz="1400" b="1" dirty="0">
                          <a:solidFill>
                            <a:schemeClr val="bg1"/>
                          </a:solidFill>
                        </a:rPr>
                        <a:t>Designation</a:t>
                      </a:r>
                      <a:endParaRPr lang="en-US" b="1" dirty="0">
                        <a:solidFill>
                          <a:schemeClr val="bg1"/>
                        </a:solidFill>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solidFill>
                  </a:tcPr>
                </a:tc>
                <a:tc>
                  <a:txBody>
                    <a:bodyPr/>
                    <a:lstStyle/>
                    <a:p>
                      <a:pPr lvl="0">
                        <a:buNone/>
                      </a:pPr>
                      <a:r>
                        <a:rPr lang="en-GB" sz="1400" b="1" dirty="0">
                          <a:solidFill>
                            <a:schemeClr val="bg1"/>
                          </a:solidFill>
                        </a:rPr>
                        <a:t>Signature</a:t>
                      </a:r>
                      <a:endParaRPr lang="en-US" b="1" dirty="0">
                        <a:solidFill>
                          <a:schemeClr val="bg1"/>
                        </a:solidFill>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solidFill>
                  </a:tcPr>
                </a:tc>
                <a:tc>
                  <a:txBody>
                    <a:bodyPr/>
                    <a:lstStyle/>
                    <a:p>
                      <a:pPr lvl="0">
                        <a:buNone/>
                      </a:pPr>
                      <a:r>
                        <a:rPr lang="en-GB" sz="1400" b="1" dirty="0">
                          <a:solidFill>
                            <a:schemeClr val="bg1"/>
                          </a:solidFill>
                        </a:rPr>
                        <a:t>Initials</a:t>
                      </a:r>
                      <a:endParaRPr lang="en-US" b="1" dirty="0">
                        <a:solidFill>
                          <a:schemeClr val="bg1"/>
                        </a:solidFill>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solidFill>
                  </a:tcPr>
                </a:tc>
                <a:extLst>
                  <a:ext uri="{0D108BD9-81ED-4DB2-BD59-A6C34878D82A}">
                    <a16:rowId xmlns:a16="http://schemas.microsoft.com/office/drawing/2014/main" val="2840794274"/>
                  </a:ext>
                </a:extLst>
              </a:tr>
              <a:tr h="289416">
                <a:tc>
                  <a:txBody>
                    <a:bodyPr/>
                    <a:lstStyle/>
                    <a:p>
                      <a:endParaRPr lang="en-GB" sz="14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endParaRPr lang="en-GB" sz="14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endParaRPr lang="en-GB" sz="14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endParaRPr lang="en-GB" sz="1400"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371652052"/>
                  </a:ext>
                </a:extLst>
              </a:tr>
              <a:tr h="489014">
                <a:tc gridSpan="4">
                  <a:txBody>
                    <a:bodyPr/>
                    <a:lstStyle/>
                    <a:p>
                      <a:pPr lvl="0">
                        <a:buNone/>
                      </a:pPr>
                      <a:r>
                        <a:rPr lang="en-GB" sz="1400" u="none" strike="noStrike" noProof="0" dirty="0"/>
                        <a:t>Any HCP signing this document should input their details on this page.  The member of staff signing each competency should have confidence the HCP </a:t>
                      </a:r>
                      <a:r>
                        <a:rPr lang="en-US" sz="1400" u="none" strike="noStrike" noProof="0" dirty="0"/>
                        <a:t>can undertake each relevant section safely and can consistently replicate the aspect of care in a variety of contexts.</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2389239753"/>
                  </a:ext>
                </a:extLst>
              </a:tr>
              <a:tr h="289416">
                <a:tc gridSpan="4">
                  <a:txBody>
                    <a:bodyPr/>
                    <a:lstStyle/>
                    <a:p>
                      <a:pPr lvl="0">
                        <a:buNone/>
                      </a:pPr>
                      <a:r>
                        <a:rPr lang="en-US" sz="1400" b="1" u="none" strike="noStrike" noProof="0" dirty="0">
                          <a:solidFill>
                            <a:schemeClr val="tx2"/>
                          </a:solidFill>
                          <a:latin typeface="Calibri Light"/>
                        </a:rPr>
                        <a:t>Equipment for which you have received training</a:t>
                      </a:r>
                    </a:p>
                  </a:txBody>
                  <a:tcPr>
                    <a:lnL w="0">
                      <a:noFill/>
                    </a:lnL>
                    <a:lnR w="0">
                      <a:noFill/>
                    </a:lnR>
                    <a:lnT w="12700">
                      <a:solidFill>
                        <a:schemeClr val="tx1"/>
                      </a:solidFill>
                    </a:lnT>
                    <a:lnB w="12700">
                      <a:solidFill>
                        <a:schemeClr val="tx1"/>
                      </a:solidFill>
                    </a:lnB>
                  </a:tcPr>
                </a:tc>
                <a:tc hMerge="1">
                  <a:txBody>
                    <a:bodyPr/>
                    <a:lstStyle/>
                    <a:p>
                      <a:endParaRPr lang="en-GB"/>
                    </a:p>
                  </a:txBody>
                  <a:tcPr marL="0" marR="0" marT="0" marB="0" horzOverflow="overflow"/>
                </a:tc>
                <a:tc hMerge="1">
                  <a:txBody>
                    <a:bodyPr/>
                    <a:lstStyle/>
                    <a:p>
                      <a:endParaRPr lang="en-GB"/>
                    </a:p>
                  </a:txBody>
                  <a:tcPr marL="0" marR="0" marT="0" marB="0" horzOverflow="overflow"/>
                </a:tc>
                <a:tc hMerge="1">
                  <a:txBody>
                    <a:bodyPr/>
                    <a:lstStyle/>
                    <a:p>
                      <a:endParaRPr lang="en-GB"/>
                    </a:p>
                  </a:txBody>
                  <a:tcPr marL="0" marR="0" marT="0" marB="0" horzOverflow="overflow"/>
                </a:tc>
                <a:extLst>
                  <a:ext uri="{0D108BD9-81ED-4DB2-BD59-A6C34878D82A}">
                    <a16:rowId xmlns:a16="http://schemas.microsoft.com/office/drawing/2014/main" val="198459063"/>
                  </a:ext>
                </a:extLst>
              </a:tr>
              <a:tr h="489014">
                <a:tc>
                  <a:txBody>
                    <a:bodyPr/>
                    <a:lstStyle/>
                    <a:p>
                      <a:pPr lvl="0" algn="l">
                        <a:buNone/>
                      </a:pPr>
                      <a:r>
                        <a:rPr lang="en-GB" sz="1400" dirty="0">
                          <a:solidFill>
                            <a:schemeClr val="bg1"/>
                          </a:solidFill>
                        </a:rPr>
                        <a:t>Notation</a:t>
                      </a:r>
                      <a:endParaRPr lang="en-US" dirty="0">
                        <a:solidFill>
                          <a:schemeClr val="bg1"/>
                        </a:solidFill>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solidFill>
                  </a:tcPr>
                </a:tc>
                <a:tc>
                  <a:txBody>
                    <a:bodyPr/>
                    <a:lstStyle/>
                    <a:p>
                      <a:pPr lvl="0" algn="l">
                        <a:buNone/>
                      </a:pPr>
                      <a:r>
                        <a:rPr lang="en-GB" sz="1400" dirty="0">
                          <a:solidFill>
                            <a:schemeClr val="bg1"/>
                          </a:solidFill>
                        </a:rPr>
                        <a:t>Equipment i.e., ventilator model, humidifier model</a:t>
                      </a:r>
                      <a:endParaRPr lang="en-US" dirty="0">
                        <a:solidFill>
                          <a:schemeClr val="bg1"/>
                        </a:solidFill>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solidFill>
                  </a:tcPr>
                </a:tc>
                <a:tc>
                  <a:txBody>
                    <a:bodyPr/>
                    <a:lstStyle/>
                    <a:p>
                      <a:pPr lvl="0" algn="l">
                        <a:buNone/>
                      </a:pPr>
                      <a:r>
                        <a:rPr lang="en-GB" sz="1400" dirty="0">
                          <a:solidFill>
                            <a:schemeClr val="bg1"/>
                          </a:solidFill>
                        </a:rPr>
                        <a:t>Date</a:t>
                      </a:r>
                      <a:endParaRPr lang="en-US" dirty="0">
                        <a:solidFill>
                          <a:schemeClr val="bg1"/>
                        </a:solidFill>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solidFill>
                  </a:tcPr>
                </a:tc>
                <a:tc>
                  <a:txBody>
                    <a:bodyPr/>
                    <a:lstStyle/>
                    <a:p>
                      <a:pPr lvl="0" algn="l">
                        <a:buNone/>
                      </a:pPr>
                      <a:r>
                        <a:rPr lang="en-GB" sz="1400" dirty="0">
                          <a:solidFill>
                            <a:schemeClr val="bg1"/>
                          </a:solidFill>
                        </a:rPr>
                        <a:t>Signature</a:t>
                      </a:r>
                      <a:endParaRPr lang="en-US" dirty="0">
                        <a:solidFill>
                          <a:schemeClr val="bg1"/>
                        </a:solidFill>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solidFill>
                  </a:tcPr>
                </a:tc>
                <a:extLst>
                  <a:ext uri="{0D108BD9-81ED-4DB2-BD59-A6C34878D82A}">
                    <a16:rowId xmlns:a16="http://schemas.microsoft.com/office/drawing/2014/main" val="1057716735"/>
                  </a:ext>
                </a:extLst>
              </a:tr>
              <a:tr h="289416">
                <a:tc>
                  <a:txBody>
                    <a:bodyPr/>
                    <a:lstStyle/>
                    <a:p>
                      <a:endParaRPr lang="en-GB" sz="14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endParaRPr lang="en-GB" sz="14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endParaRPr lang="en-GB" sz="14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endParaRPr lang="en-GB" sz="1400"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303822585"/>
                  </a:ext>
                </a:extLst>
              </a:tr>
              <a:tr h="489014">
                <a:tc gridSpan="4">
                  <a:txBody>
                    <a:bodyPr/>
                    <a:lstStyle/>
                    <a:p>
                      <a:pPr lvl="0">
                        <a:buNone/>
                      </a:pPr>
                      <a:r>
                        <a:rPr lang="en-GB" sz="1400" u="none" strike="noStrike" noProof="0" dirty="0"/>
                        <a:t>Please use this table to document any device training related to Long Term Ventilation and Tracheostomy care.  You can use the bottom half of the table for re-certification of equipment. </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106109868"/>
                  </a:ext>
                </a:extLst>
              </a:tr>
              <a:tr h="818350">
                <a:tc gridSpan="4">
                  <a:txBody>
                    <a:bodyPr/>
                    <a:lstStyle/>
                    <a:p>
                      <a:endParaRPr lang="en-GB" sz="1400" baseline="0" dirty="0"/>
                    </a:p>
                    <a:p>
                      <a:r>
                        <a:rPr lang="en-GB" sz="1600" baseline="0" dirty="0"/>
                        <a:t>Copies of these pages can be made once they are full.</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hMerge="1">
                  <a:txBody>
                    <a:bodyPr/>
                    <a:lstStyle/>
                    <a:p>
                      <a:endParaRPr lang="en-GB" sz="1400"/>
                    </a:p>
                  </a:txBody>
                  <a:tcPr marL="0" marR="0" marT="0" marB="0" horzOverflow="overflow"/>
                </a:tc>
                <a:tc hMerge="1">
                  <a:txBody>
                    <a:bodyPr/>
                    <a:lstStyle/>
                    <a:p>
                      <a:endParaRPr lang="en-GB" sz="1400"/>
                    </a:p>
                  </a:txBody>
                  <a:tcPr marL="0" marR="0" marT="0" marB="0" horzOverflow="overflow"/>
                </a:tc>
                <a:tc hMerge="1">
                  <a:txBody>
                    <a:bodyPr/>
                    <a:lstStyle/>
                    <a:p>
                      <a:endParaRPr lang="en-GB" sz="1400"/>
                    </a:p>
                  </a:txBody>
                  <a:tcPr marL="0" marR="0" marT="0" marB="0" horzOverflow="overflow"/>
                </a:tc>
                <a:extLst>
                  <a:ext uri="{0D108BD9-81ED-4DB2-BD59-A6C34878D82A}">
                    <a16:rowId xmlns:a16="http://schemas.microsoft.com/office/drawing/2014/main" val="3669037406"/>
                  </a:ext>
                </a:extLst>
              </a:tr>
            </a:tbl>
          </a:graphicData>
        </a:graphic>
      </p:graphicFrame>
    </p:spTree>
    <p:extLst>
      <p:ext uri="{BB962C8B-B14F-4D97-AF65-F5344CB8AC3E}">
        <p14:creationId xmlns:p14="http://schemas.microsoft.com/office/powerpoint/2010/main" val="817271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6B92FAF7-0AD3-4B47-9111-D0E9CD79E2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27" name="Group 26">
            <a:extLst>
              <a:ext uri="{FF2B5EF4-FFF2-40B4-BE49-F238E27FC236}">
                <a16:creationId xmlns:a16="http://schemas.microsoft.com/office/drawing/2014/main" id="{D6A77139-BADB-4B2C-BD41-B67A4D37D75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526" y="2227167"/>
            <a:ext cx="4336168"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28" name="Freeform: Shape 27">
              <a:extLst>
                <a:ext uri="{FF2B5EF4-FFF2-40B4-BE49-F238E27FC236}">
                  <a16:creationId xmlns:a16="http://schemas.microsoft.com/office/drawing/2014/main" id="{DAC7B25D-E1A6-459A-B45A-1912B0CD957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29" name="Freeform: Shape 28">
              <a:extLst>
                <a:ext uri="{FF2B5EF4-FFF2-40B4-BE49-F238E27FC236}">
                  <a16:creationId xmlns:a16="http://schemas.microsoft.com/office/drawing/2014/main" id="{920A7C7E-00F6-490C-A8E7-5167EA6A4B8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30" name="Freeform: Shape 29">
              <a:extLst>
                <a:ext uri="{FF2B5EF4-FFF2-40B4-BE49-F238E27FC236}">
                  <a16:creationId xmlns:a16="http://schemas.microsoft.com/office/drawing/2014/main" id="{2E166FC5-8F23-41C3-879A-BFF8D5B7051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31" name="Freeform: Shape 30">
              <a:extLst>
                <a:ext uri="{FF2B5EF4-FFF2-40B4-BE49-F238E27FC236}">
                  <a16:creationId xmlns:a16="http://schemas.microsoft.com/office/drawing/2014/main" id="{5C727C6A-DB0B-482E-B0E4-4F035FC0231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33" name="Group 32">
            <a:extLst>
              <a:ext uri="{FF2B5EF4-FFF2-40B4-BE49-F238E27FC236}">
                <a16:creationId xmlns:a16="http://schemas.microsoft.com/office/drawing/2014/main" id="{2786ABD8-AB9F-46F2-A7D9-36F1F7338CF9}"/>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112326" y="0"/>
            <a:ext cx="4683941" cy="3456291"/>
            <a:chOff x="4345582" y="0"/>
            <a:chExt cx="5069918" cy="3741104"/>
          </a:xfrm>
          <a:solidFill>
            <a:schemeClr val="accent5">
              <a:alpha val="5000"/>
            </a:schemeClr>
          </a:solidFill>
        </p:grpSpPr>
        <p:sp>
          <p:nvSpPr>
            <p:cNvPr id="34" name="Freeform: Shape 33">
              <a:extLst>
                <a:ext uri="{FF2B5EF4-FFF2-40B4-BE49-F238E27FC236}">
                  <a16:creationId xmlns:a16="http://schemas.microsoft.com/office/drawing/2014/main" id="{DB26E49F-E19A-487B-A8A4-A26128CFDCC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58E67742-7BE5-458C-BC8D-9EE8557636C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 name="Freeform: Shape 35">
              <a:extLst>
                <a:ext uri="{FF2B5EF4-FFF2-40B4-BE49-F238E27FC236}">
                  <a16:creationId xmlns:a16="http://schemas.microsoft.com/office/drawing/2014/main" id="{EB03BE98-6C07-41CD-ACA9-5244A3DA10B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D13CCE92-2C5E-48BC-9713-FBEEDBAE614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2" name="Title 1"/>
          <p:cNvSpPr>
            <a:spLocks noGrp="1"/>
          </p:cNvSpPr>
          <p:nvPr>
            <p:ph type="title"/>
          </p:nvPr>
        </p:nvSpPr>
        <p:spPr>
          <a:xfrm>
            <a:off x="299972" y="2493060"/>
            <a:ext cx="5145024" cy="1229063"/>
          </a:xfrm>
        </p:spPr>
        <p:txBody>
          <a:bodyPr vert="horz" lIns="91440" tIns="45720" rIns="91440" bIns="45720" rtlCol="0" anchor="b">
            <a:normAutofit/>
          </a:bodyPr>
          <a:lstStyle/>
          <a:p>
            <a:endParaRPr lang="en-US" sz="3600" b="1" kern="1200" dirty="0">
              <a:solidFill>
                <a:schemeClr val="tx2"/>
              </a:solidFill>
              <a:latin typeface="+mj-lt"/>
              <a:ea typeface="+mj-ea"/>
              <a:cs typeface="+mj-cs"/>
            </a:endParaRPr>
          </a:p>
        </p:txBody>
      </p:sp>
      <p:sp>
        <p:nvSpPr>
          <p:cNvPr id="22" name="Content Placeholder 21">
            <a:extLst>
              <a:ext uri="{FF2B5EF4-FFF2-40B4-BE49-F238E27FC236}">
                <a16:creationId xmlns:a16="http://schemas.microsoft.com/office/drawing/2014/main" id="{24ABABB6-F239-DD48-592F-6F683E42F0E8}"/>
              </a:ext>
            </a:extLst>
          </p:cNvPr>
          <p:cNvSpPr>
            <a:spLocks noGrp="1"/>
          </p:cNvSpPr>
          <p:nvPr>
            <p:ph idx="1"/>
          </p:nvPr>
        </p:nvSpPr>
        <p:spPr>
          <a:xfrm flipH="1" flipV="1">
            <a:off x="533401" y="6060971"/>
            <a:ext cx="271272" cy="45719"/>
          </a:xfrm>
        </p:spPr>
        <p:txBody>
          <a:bodyPr anchor="ctr">
            <a:normAutofit fontScale="25000" lnSpcReduction="20000"/>
          </a:bodyPr>
          <a:lstStyle/>
          <a:p>
            <a:endParaRPr lang="en-US" sz="1800" dirty="0">
              <a:solidFill>
                <a:schemeClr val="tx2"/>
              </a:solidFill>
            </a:endParaRPr>
          </a:p>
        </p:txBody>
      </p:sp>
      <p:sp>
        <p:nvSpPr>
          <p:cNvPr id="3" name="Slide Number Placeholder 2">
            <a:extLst>
              <a:ext uri="{FF2B5EF4-FFF2-40B4-BE49-F238E27FC236}">
                <a16:creationId xmlns:a16="http://schemas.microsoft.com/office/drawing/2014/main" id="{E959E8FC-691F-4DFE-88C9-6F09B9DE4A5C}"/>
              </a:ext>
            </a:extLst>
          </p:cNvPr>
          <p:cNvSpPr>
            <a:spLocks noGrp="1"/>
          </p:cNvSpPr>
          <p:nvPr>
            <p:ph type="sldNum" sz="quarter" idx="12"/>
          </p:nvPr>
        </p:nvSpPr>
        <p:spPr>
          <a:xfrm>
            <a:off x="8610600" y="6356350"/>
            <a:ext cx="2743200" cy="365125"/>
          </a:xfrm>
        </p:spPr>
        <p:txBody>
          <a:bodyPr vert="horz" lIns="91440" tIns="45720" rIns="91440" bIns="45720" rtlCol="0">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9" name="TextBox 18"/>
          <p:cNvSpPr txBox="1"/>
          <p:nvPr/>
        </p:nvSpPr>
        <p:spPr>
          <a:xfrm rot="1350351">
            <a:off x="3328454" y="2135340"/>
            <a:ext cx="6518815" cy="2646878"/>
          </a:xfrm>
          <a:prstGeom prst="rect">
            <a:avLst/>
          </a:prstGeom>
          <a:noFill/>
        </p:spPr>
        <p:txBody>
          <a:bodyPr wrap="square" rtlCol="0">
            <a:spAutoFit/>
          </a:bodyPr>
          <a:lstStyle/>
          <a:p>
            <a:r>
              <a:rPr lang="en-GB" sz="16600" dirty="0">
                <a:solidFill>
                  <a:schemeClr val="bg2"/>
                </a:solidFill>
              </a:rPr>
              <a:t>DRAFT</a:t>
            </a:r>
          </a:p>
        </p:txBody>
      </p:sp>
      <p:graphicFrame>
        <p:nvGraphicFramePr>
          <p:cNvPr id="16" name="Table 15"/>
          <p:cNvGraphicFramePr>
            <a:graphicFrameLocks noGrp="1"/>
          </p:cNvGraphicFramePr>
          <p:nvPr>
            <p:extLst>
              <p:ext uri="{D42A27DB-BD31-4B8C-83A1-F6EECF244321}">
                <p14:modId xmlns:p14="http://schemas.microsoft.com/office/powerpoint/2010/main" val="2821178187"/>
              </p:ext>
            </p:extLst>
          </p:nvPr>
        </p:nvGraphicFramePr>
        <p:xfrm>
          <a:off x="0" y="0"/>
          <a:ext cx="12191694" cy="7138225"/>
        </p:xfrm>
        <a:graphic>
          <a:graphicData uri="http://schemas.openxmlformats.org/drawingml/2006/table">
            <a:tbl>
              <a:tblPr firstRow="1" bandRow="1">
                <a:tableStyleId>{5C22544A-7EE6-4342-B048-85BDC9FD1C3A}</a:tableStyleId>
              </a:tblPr>
              <a:tblGrid>
                <a:gridCol w="4593973">
                  <a:extLst>
                    <a:ext uri="{9D8B030D-6E8A-4147-A177-3AD203B41FA5}">
                      <a16:colId xmlns:a16="http://schemas.microsoft.com/office/drawing/2014/main" val="1358548031"/>
                    </a:ext>
                  </a:extLst>
                </a:gridCol>
                <a:gridCol w="7597721">
                  <a:extLst>
                    <a:ext uri="{9D8B030D-6E8A-4147-A177-3AD203B41FA5}">
                      <a16:colId xmlns:a16="http://schemas.microsoft.com/office/drawing/2014/main" val="1302221752"/>
                    </a:ext>
                  </a:extLst>
                </a:gridCol>
              </a:tblGrid>
              <a:tr h="643322">
                <a:tc gridSpan="2">
                  <a:txBody>
                    <a:bodyPr/>
                    <a:lstStyle/>
                    <a:p>
                      <a:pPr algn="ctr"/>
                      <a:r>
                        <a:rPr lang="en-GB" sz="1600" dirty="0"/>
                        <a:t>COMPETENCIES TO BE COMPLETED</a:t>
                      </a:r>
                    </a:p>
                    <a:p>
                      <a:pPr algn="ctr"/>
                      <a:r>
                        <a:rPr lang="en-GB" sz="1600" dirty="0"/>
                        <a:t>UNDERSTANDING CYP’S NEED FOR VENTILATION</a:t>
                      </a:r>
                      <a:r>
                        <a:rPr lang="en-GB" sz="1600" baseline="0" dirty="0"/>
                        <a:t> (NON-VENTILATOR SPECIFIC)</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hMerge="1">
                  <a:txBody>
                    <a:bodyPr/>
                    <a:lstStyle/>
                    <a:p>
                      <a:pPr algn="ctr"/>
                      <a:endParaRPr lang="en-GB"/>
                    </a:p>
                  </a:txBody>
                  <a:tcPr marL="0" marR="0" marT="0" marB="0" horzOverflow="overflow"/>
                </a:tc>
                <a:extLst>
                  <a:ext uri="{0D108BD9-81ED-4DB2-BD59-A6C34878D82A}">
                    <a16:rowId xmlns:a16="http://schemas.microsoft.com/office/drawing/2014/main" val="3832251613"/>
                  </a:ext>
                </a:extLst>
              </a:tr>
              <a:tr h="1057665">
                <a:tc>
                  <a:txBody>
                    <a:bodyPr/>
                    <a:lstStyle/>
                    <a:p>
                      <a:r>
                        <a:rPr lang="en-GB" sz="1600" dirty="0"/>
                        <a:t>Aware of the type of CYP's requiring LTV</a:t>
                      </a:r>
                      <a:endParaRPr lang="en-GB" sz="1600" baseline="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GB" sz="1400" u="none" strike="noStrike" baseline="0" noProof="0" dirty="0"/>
                        <a:t>discuss issues such as airway resistance (obstructed upper airway, abnormal anatomy of upper airway, Obstructed Sleep Apnoea (OSA), lung compliance, increased airway resistance), weak respiratory muscles, cardiac impairment (abnormal anatomy of the thoracic cavity), spinal cord injury (SCI) and neurological impairment (poorly functioning chemo receptors and nervous system).  </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035843306"/>
                  </a:ext>
                </a:extLst>
              </a:tr>
              <a:tr h="915917">
                <a:tc>
                  <a:txBody>
                    <a:bodyPr/>
                    <a:lstStyle/>
                    <a:p>
                      <a:r>
                        <a:rPr lang="en-GB" sz="1600" dirty="0"/>
                        <a:t>Aware</a:t>
                      </a:r>
                      <a:r>
                        <a:rPr lang="en-GB" sz="1600" baseline="0" dirty="0"/>
                        <a:t> of the different types of ventilators and how to access ventilator specific information: manuals, teaching resources, reps and LTV support</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GB" sz="1400" u="none" strike="noStrike" baseline="0" noProof="0" dirty="0"/>
                        <a:t>discuss the use of manuals, ventilator training alliance (VTA) app, LTV hub QR codes, teaching resources from the LTV ODN, tertiary centres, reps, study days available, local support.</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77825397"/>
                  </a:ext>
                </a:extLst>
              </a:tr>
              <a:tr h="915917">
                <a:tc>
                  <a:txBody>
                    <a:bodyPr/>
                    <a:lstStyle/>
                    <a:p>
                      <a:r>
                        <a:rPr lang="en-GB" sz="1600" dirty="0"/>
                        <a:t>Able to describe the differences</a:t>
                      </a:r>
                      <a:r>
                        <a:rPr lang="en-GB" sz="1600" baseline="0" dirty="0"/>
                        <a:t> between CPAP and Bi-Level ventilation and the implication of this to the CYP</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GB" sz="1400" u="none" strike="noStrike" noProof="0" dirty="0"/>
                        <a:t>understands the concept of Continuous positive airway pressure as a one flow and how Bi-level involves an Inspiratory Positive Airway Pressure and  Expiratory Positive Airway Pressure, can discuss the reason they may be used and how dependency on the ventilator is different </a:t>
                      </a:r>
                      <a:endParaRPr lang="en-US" sz="1400" u="none" strike="noStrike" noProof="0"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781005714"/>
                  </a:ext>
                </a:extLst>
              </a:tr>
              <a:tr h="643322">
                <a:tc>
                  <a:txBody>
                    <a:bodyPr/>
                    <a:lstStyle/>
                    <a:p>
                      <a:r>
                        <a:rPr lang="en-GB" sz="1600" dirty="0"/>
                        <a:t>Able to describe in basic terms the different type of</a:t>
                      </a:r>
                      <a:r>
                        <a:rPr lang="en-GB" sz="1600" baseline="0" dirty="0"/>
                        <a:t> Bi-level ventilator modes i.e. ST</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GB" sz="1400" u="none" strike="noStrike" baseline="0" noProof="0" dirty="0"/>
                        <a:t>can explain what pressure support and pressure control is, discuss the settings involved such as IPAP, EPAP, trigger, back up rate, inspiratory time.</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946249757"/>
                  </a:ext>
                </a:extLst>
              </a:tr>
              <a:tr h="2017202">
                <a:tc>
                  <a:txBody>
                    <a:bodyPr/>
                    <a:lstStyle/>
                    <a:p>
                      <a:pPr lvl="0">
                        <a:buNone/>
                      </a:pPr>
                      <a:r>
                        <a:rPr lang="en-GB" sz="1600" dirty="0"/>
                        <a:t>Can discuss the different levels of dependency of CYP on</a:t>
                      </a:r>
                      <a:r>
                        <a:rPr lang="en-GB" sz="1600" baseline="0" dirty="0"/>
                        <a:t> LTV and the differences between NIV and Tracheostomy ventilation</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GB" sz="1400" u="none" strike="noStrike" baseline="0" noProof="0" dirty="0"/>
                        <a:t>can discuss the management of the well and unwell CYP receiving LTV, complications and different management.  The potential increased dependency of a CYP with a tracheostomy, advantages of having a permanent airway and the complication this can bring e.g. obstruction, displacement etc.  Can recognise how the unwell NIV CYP may have increased respiratory/ventilation needs when unwell and how this may not be met via the NIV route and what escalation would involve. Aware of the importance of understanding why each individual CYP needs ventilation and what their individual dependency on this is e.g. CYP may tolerate all day off ventilator when well, however when unwell or asleep they may be fully ventilator dependent. To be aware of respiratory action plan.</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487981356"/>
                  </a:ext>
                </a:extLst>
              </a:tr>
              <a:tr h="643322">
                <a:tc>
                  <a:txBody>
                    <a:bodyPr/>
                    <a:lstStyle/>
                    <a:p>
                      <a:pPr lvl="0">
                        <a:buNone/>
                      </a:pPr>
                      <a:r>
                        <a:rPr lang="en-US" sz="1600" kern="1200" dirty="0">
                          <a:effectLst/>
                        </a:rPr>
                        <a:t>Can discuss what RAMP is in basic terms and why this would be set for a CYP​</a:t>
                      </a:r>
                      <a:endParaRPr lang="en-US" sz="1600" kern="1200" baseline="0" dirty="0">
                        <a:effectLst/>
                      </a:endParaRP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GB" sz="1400" b="0" i="0" u="none" strike="noStrike" kern="1200" baseline="0" noProof="0" dirty="0">
                          <a:effectLst/>
                          <a:latin typeface="Calibri"/>
                        </a:rPr>
                        <a:t>can explain what RAMP is, how the ventilator initiates a lower pressure and then gradually increases to the pressures prescribed in the settings specific for that CYP.  </a:t>
                      </a:r>
                      <a:r>
                        <a:rPr lang="en-US" sz="1400" u="none" strike="noStrike" kern="1200" baseline="0" noProof="0" dirty="0">
                          <a:effectLst/>
                        </a:rPr>
                        <a:t>Able to discuss that its used for compliance, for non-dependent CYP, may not be appropriate when unwell and setting may need de-activating.  </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823846863"/>
                  </a:ext>
                </a:extLst>
              </a:tr>
            </a:tbl>
          </a:graphicData>
        </a:graphic>
      </p:graphicFrame>
    </p:spTree>
    <p:extLst>
      <p:ext uri="{BB962C8B-B14F-4D97-AF65-F5344CB8AC3E}">
        <p14:creationId xmlns:p14="http://schemas.microsoft.com/office/powerpoint/2010/main" val="3787084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6B92FAF7-0AD3-4B47-9111-D0E9CD79E2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27" name="Group 26">
            <a:extLst>
              <a:ext uri="{FF2B5EF4-FFF2-40B4-BE49-F238E27FC236}">
                <a16:creationId xmlns:a16="http://schemas.microsoft.com/office/drawing/2014/main" id="{D6A77139-BADB-4B2C-BD41-B67A4D37D75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526" y="2227167"/>
            <a:ext cx="4336168"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28" name="Freeform: Shape 27">
              <a:extLst>
                <a:ext uri="{FF2B5EF4-FFF2-40B4-BE49-F238E27FC236}">
                  <a16:creationId xmlns:a16="http://schemas.microsoft.com/office/drawing/2014/main" id="{DAC7B25D-E1A6-459A-B45A-1912B0CD957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29" name="Freeform: Shape 28">
              <a:extLst>
                <a:ext uri="{FF2B5EF4-FFF2-40B4-BE49-F238E27FC236}">
                  <a16:creationId xmlns:a16="http://schemas.microsoft.com/office/drawing/2014/main" id="{920A7C7E-00F6-490C-A8E7-5167EA6A4B8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30" name="Freeform: Shape 29">
              <a:extLst>
                <a:ext uri="{FF2B5EF4-FFF2-40B4-BE49-F238E27FC236}">
                  <a16:creationId xmlns:a16="http://schemas.microsoft.com/office/drawing/2014/main" id="{2E166FC5-8F23-41C3-879A-BFF8D5B7051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31" name="Freeform: Shape 30">
              <a:extLst>
                <a:ext uri="{FF2B5EF4-FFF2-40B4-BE49-F238E27FC236}">
                  <a16:creationId xmlns:a16="http://schemas.microsoft.com/office/drawing/2014/main" id="{5C727C6A-DB0B-482E-B0E4-4F035FC0231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33" name="Group 32">
            <a:extLst>
              <a:ext uri="{FF2B5EF4-FFF2-40B4-BE49-F238E27FC236}">
                <a16:creationId xmlns:a16="http://schemas.microsoft.com/office/drawing/2014/main" id="{2786ABD8-AB9F-46F2-A7D9-36F1F7338CF9}"/>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112326" y="0"/>
            <a:ext cx="4683941" cy="3456291"/>
            <a:chOff x="4345582" y="0"/>
            <a:chExt cx="5069918" cy="3741104"/>
          </a:xfrm>
          <a:solidFill>
            <a:schemeClr val="accent5">
              <a:alpha val="5000"/>
            </a:schemeClr>
          </a:solidFill>
        </p:grpSpPr>
        <p:sp>
          <p:nvSpPr>
            <p:cNvPr id="34" name="Freeform: Shape 33">
              <a:extLst>
                <a:ext uri="{FF2B5EF4-FFF2-40B4-BE49-F238E27FC236}">
                  <a16:creationId xmlns:a16="http://schemas.microsoft.com/office/drawing/2014/main" id="{DB26E49F-E19A-487B-A8A4-A26128CFDCC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58E67742-7BE5-458C-BC8D-9EE8557636C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 name="Freeform: Shape 35">
              <a:extLst>
                <a:ext uri="{FF2B5EF4-FFF2-40B4-BE49-F238E27FC236}">
                  <a16:creationId xmlns:a16="http://schemas.microsoft.com/office/drawing/2014/main" id="{EB03BE98-6C07-41CD-ACA9-5244A3DA10B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D13CCE92-2C5E-48BC-9713-FBEEDBAE614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2" name="Title 1"/>
          <p:cNvSpPr>
            <a:spLocks noGrp="1"/>
          </p:cNvSpPr>
          <p:nvPr>
            <p:ph type="title"/>
          </p:nvPr>
        </p:nvSpPr>
        <p:spPr>
          <a:xfrm>
            <a:off x="299972" y="2493060"/>
            <a:ext cx="5145024" cy="1229063"/>
          </a:xfrm>
        </p:spPr>
        <p:txBody>
          <a:bodyPr vert="horz" lIns="91440" tIns="45720" rIns="91440" bIns="45720" rtlCol="0" anchor="b">
            <a:normAutofit/>
          </a:bodyPr>
          <a:lstStyle/>
          <a:p>
            <a:endParaRPr lang="en-US" sz="3600" b="1" kern="1200" dirty="0">
              <a:solidFill>
                <a:schemeClr val="tx2"/>
              </a:solidFill>
              <a:latin typeface="+mj-lt"/>
              <a:ea typeface="+mj-ea"/>
              <a:cs typeface="+mj-cs"/>
            </a:endParaRPr>
          </a:p>
        </p:txBody>
      </p:sp>
      <p:sp>
        <p:nvSpPr>
          <p:cNvPr id="22" name="Content Placeholder 21">
            <a:extLst>
              <a:ext uri="{FF2B5EF4-FFF2-40B4-BE49-F238E27FC236}">
                <a16:creationId xmlns:a16="http://schemas.microsoft.com/office/drawing/2014/main" id="{24ABABB6-F239-DD48-592F-6F683E42F0E8}"/>
              </a:ext>
            </a:extLst>
          </p:cNvPr>
          <p:cNvSpPr>
            <a:spLocks noGrp="1"/>
          </p:cNvSpPr>
          <p:nvPr>
            <p:ph idx="1"/>
          </p:nvPr>
        </p:nvSpPr>
        <p:spPr>
          <a:xfrm flipH="1" flipV="1">
            <a:off x="533401" y="6060971"/>
            <a:ext cx="271272" cy="45719"/>
          </a:xfrm>
        </p:spPr>
        <p:txBody>
          <a:bodyPr anchor="ctr">
            <a:normAutofit fontScale="25000" lnSpcReduction="20000"/>
          </a:bodyPr>
          <a:lstStyle/>
          <a:p>
            <a:endParaRPr lang="en-US" sz="1800" dirty="0">
              <a:solidFill>
                <a:schemeClr val="tx2"/>
              </a:solidFill>
            </a:endParaRPr>
          </a:p>
        </p:txBody>
      </p:sp>
      <p:sp>
        <p:nvSpPr>
          <p:cNvPr id="3" name="Slide Number Placeholder 2">
            <a:extLst>
              <a:ext uri="{FF2B5EF4-FFF2-40B4-BE49-F238E27FC236}">
                <a16:creationId xmlns:a16="http://schemas.microsoft.com/office/drawing/2014/main" id="{E959E8FC-691F-4DFE-88C9-6F09B9DE4A5C}"/>
              </a:ext>
            </a:extLst>
          </p:cNvPr>
          <p:cNvSpPr>
            <a:spLocks noGrp="1"/>
          </p:cNvSpPr>
          <p:nvPr>
            <p:ph type="sldNum" sz="quarter" idx="12"/>
          </p:nvPr>
        </p:nvSpPr>
        <p:spPr>
          <a:xfrm>
            <a:off x="8610600" y="6356350"/>
            <a:ext cx="2743200" cy="365125"/>
          </a:xfrm>
        </p:spPr>
        <p:txBody>
          <a:bodyPr vert="horz" lIns="91440" tIns="45720" rIns="91440" bIns="45720" rtlCol="0">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16" name="Table 15"/>
          <p:cNvGraphicFramePr>
            <a:graphicFrameLocks noGrp="1"/>
          </p:cNvGraphicFramePr>
          <p:nvPr>
            <p:extLst>
              <p:ext uri="{D42A27DB-BD31-4B8C-83A1-F6EECF244321}">
                <p14:modId xmlns:p14="http://schemas.microsoft.com/office/powerpoint/2010/main" val="80096578"/>
              </p:ext>
            </p:extLst>
          </p:nvPr>
        </p:nvGraphicFramePr>
        <p:xfrm>
          <a:off x="-8547" y="0"/>
          <a:ext cx="12191695" cy="6965180"/>
        </p:xfrm>
        <a:graphic>
          <a:graphicData uri="http://schemas.openxmlformats.org/drawingml/2006/table">
            <a:tbl>
              <a:tblPr firstRow="1" bandRow="1">
                <a:tableStyleId>{5C22544A-7EE6-4342-B048-85BDC9FD1C3A}</a:tableStyleId>
              </a:tblPr>
              <a:tblGrid>
                <a:gridCol w="4593973">
                  <a:extLst>
                    <a:ext uri="{9D8B030D-6E8A-4147-A177-3AD203B41FA5}">
                      <a16:colId xmlns:a16="http://schemas.microsoft.com/office/drawing/2014/main" val="1358548031"/>
                    </a:ext>
                  </a:extLst>
                </a:gridCol>
                <a:gridCol w="7597722">
                  <a:extLst>
                    <a:ext uri="{9D8B030D-6E8A-4147-A177-3AD203B41FA5}">
                      <a16:colId xmlns:a16="http://schemas.microsoft.com/office/drawing/2014/main" val="1302221752"/>
                    </a:ext>
                  </a:extLst>
                </a:gridCol>
              </a:tblGrid>
              <a:tr h="686837">
                <a:tc gridSpan="2">
                  <a:txBody>
                    <a:bodyPr/>
                    <a:lstStyle/>
                    <a:p>
                      <a:pPr algn="ctr"/>
                      <a:r>
                        <a:rPr lang="en-GB" sz="1600" dirty="0"/>
                        <a:t>COMPETENCIES TO BE COMPLETED</a:t>
                      </a:r>
                    </a:p>
                    <a:p>
                      <a:pPr algn="ctr"/>
                      <a:r>
                        <a:rPr lang="en-GB" sz="1600" dirty="0"/>
                        <a:t>UNDERSTANDING CYP’S NEED FOR VENTILATION</a:t>
                      </a:r>
                      <a:r>
                        <a:rPr lang="en-GB" sz="1600" baseline="0" dirty="0"/>
                        <a:t> (NON-VENTILATOR SPECIFIC)</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hMerge="1">
                  <a:txBody>
                    <a:bodyPr/>
                    <a:lstStyle/>
                    <a:p>
                      <a:pPr algn="ctr"/>
                      <a:endParaRPr lang="en-GB"/>
                    </a:p>
                  </a:txBody>
                  <a:tcPr marL="0" marR="0" marT="0" marB="0" horzOverflow="overflow"/>
                </a:tc>
                <a:extLst>
                  <a:ext uri="{0D108BD9-81ED-4DB2-BD59-A6C34878D82A}">
                    <a16:rowId xmlns:a16="http://schemas.microsoft.com/office/drawing/2014/main" val="3832251613"/>
                  </a:ext>
                </a:extLst>
              </a:tr>
              <a:tr h="1009442">
                <a:tc>
                  <a:txBody>
                    <a:bodyPr/>
                    <a:lstStyle/>
                    <a:p>
                      <a:r>
                        <a:rPr lang="en-GB" sz="1600" dirty="0"/>
                        <a:t>Understands</a:t>
                      </a:r>
                      <a:r>
                        <a:rPr lang="en-GB" sz="1600" baseline="0" dirty="0"/>
                        <a:t> what a respiratory action plan/escalation plan is and what to do if your CYP does not have one available to access</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GB" sz="1400" u="none" strike="noStrike" baseline="0" noProof="0" dirty="0"/>
                        <a:t>Can explain what a respiratory action plan is and how this would be used to guide treatment.  If a CYP does not have one available, they should be able to discuss how to access either by contacting the tertiary centre LTV team, community nurses, GP/Consultants discharge letters, parents, out of hours respiratory/ICU team at the tertiary centre.</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035797234"/>
                  </a:ext>
                </a:extLst>
              </a:tr>
              <a:tr h="613990">
                <a:tc>
                  <a:txBody>
                    <a:bodyPr/>
                    <a:lstStyle/>
                    <a:p>
                      <a:pPr marL="0" marR="0" lvl="0" indent="0" algn="l" rtl="0" eaLnBrk="1" fontAlgn="auto" latinLnBrk="0" hangingPunct="1">
                        <a:lnSpc>
                          <a:spcPct val="100000"/>
                        </a:lnSpc>
                        <a:spcBef>
                          <a:spcPts val="0"/>
                        </a:spcBef>
                        <a:spcAft>
                          <a:spcPts val="0"/>
                        </a:spcAft>
                        <a:buClrTx/>
                        <a:buSzTx/>
                        <a:buFontTx/>
                        <a:buNone/>
                      </a:pPr>
                      <a:r>
                        <a:rPr lang="en-US" sz="1600" u="none" strike="noStrike" kern="1200" dirty="0">
                          <a:effectLst/>
                        </a:rPr>
                        <a:t>Discuss why a CYP would have more than one programme set</a:t>
                      </a:r>
                      <a:r>
                        <a:rPr lang="en-US" sz="1600" u="none" strike="noStrike" kern="1200" baseline="0" dirty="0">
                          <a:effectLst/>
                        </a:rPr>
                        <a:t> </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lvl="0" indent="0" algn="l">
                        <a:lnSpc>
                          <a:spcPct val="100000"/>
                        </a:lnSpc>
                        <a:spcBef>
                          <a:spcPts val="0"/>
                        </a:spcBef>
                        <a:spcAft>
                          <a:spcPts val="0"/>
                        </a:spcAft>
                        <a:buNone/>
                      </a:pPr>
                      <a:r>
                        <a:rPr lang="en-US" sz="1400" u="none" strike="noStrike" kern="1200" baseline="0" noProof="0" dirty="0">
                          <a:effectLst/>
                        </a:rPr>
                        <a:t>understands why some CYP's may or may not have more than one setting, wet/dry circuits, well/sick , day/night settings.</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24787380"/>
                  </a:ext>
                </a:extLst>
              </a:tr>
              <a:tr h="1467334">
                <a:tc>
                  <a:txBody>
                    <a:bodyPr/>
                    <a:lstStyle/>
                    <a:p>
                      <a:r>
                        <a:rPr lang="en-US" sz="1600" kern="1200" dirty="0">
                          <a:effectLst/>
                        </a:rPr>
                        <a:t>Can discuss what should be done if the settings are different from the prescribed ventilation plan</a:t>
                      </a:r>
                      <a:r>
                        <a:rPr lang="en-US" sz="1600" kern="1200" baseline="0" dirty="0">
                          <a:effectLst/>
                        </a:rPr>
                        <a:t> </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US" sz="1400" u="none" strike="noStrike" kern="1200" baseline="0" noProof="0" dirty="0">
                          <a:effectLst/>
                        </a:rPr>
                        <a:t>ensure CYP is safe, escalate to nurse in charge, local medical team, contact tertiary centre, check respiratory action plan, check documentation to see if the changes made were planned but also ask medical team in case documentation has been forgotten.  Consider changes made by parent/carers and potential safeguarding concerns.  Discuss caution to be taken, putting settings back to original such as sudden pressure changes, reduction in support and how this can impact the CYP.  A slow wean may be needed if the changes are significant, discuss with medical team and tertiary centre if appropriate.  Follow local incident reporting policy.</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934751615"/>
                  </a:ext>
                </a:extLst>
              </a:tr>
              <a:tr h="874156">
                <a:tc>
                  <a:txBody>
                    <a:bodyPr/>
                    <a:lstStyle/>
                    <a:p>
                      <a:r>
                        <a:rPr lang="en-GB" sz="1600" dirty="0"/>
                        <a:t>Is aware of the</a:t>
                      </a:r>
                      <a:r>
                        <a:rPr lang="en-GB" sz="1600" baseline="0" dirty="0"/>
                        <a:t> </a:t>
                      </a:r>
                      <a:r>
                        <a:rPr lang="en-GB" sz="1600" dirty="0"/>
                        <a:t>daily safety checks that need to be completed for a CYP on NIV/Tracheostomy ventilation</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GB" sz="1400" u="none" strike="noStrike" noProof="0" dirty="0"/>
                        <a:t>aware of local paperwork if applicable, LTV guideline to be used for reference.</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624073126"/>
                  </a:ext>
                </a:extLst>
              </a:tr>
              <a:tr h="353825">
                <a:tc gridSpan="2">
                  <a:txBody>
                    <a:bodyPr/>
                    <a:lstStyle/>
                    <a:p>
                      <a:pPr lvl="0" algn="ctr">
                        <a:buNone/>
                      </a:pPr>
                      <a:r>
                        <a:rPr lang="en-GB" sz="1600" b="1" dirty="0"/>
                        <a:t>Humidification</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solidFill>
                      <a:schemeClr val="tx2">
                        <a:lumMod val="40000"/>
                        <a:lumOff val="60000"/>
                      </a:schemeClr>
                    </a:solidFill>
                  </a:tcPr>
                </a:tc>
                <a:tc hMerge="1">
                  <a:txBody>
                    <a:bodyPr/>
                    <a:lstStyle/>
                    <a:p>
                      <a:endParaRPr lang="en-US"/>
                    </a:p>
                  </a:txBody>
                  <a:tcPr/>
                </a:tc>
                <a:extLst>
                  <a:ext uri="{0D108BD9-81ED-4DB2-BD59-A6C34878D82A}">
                    <a16:rowId xmlns:a16="http://schemas.microsoft.com/office/drawing/2014/main" val="2783246346"/>
                  </a:ext>
                </a:extLst>
              </a:tr>
              <a:tr h="613990">
                <a:tc>
                  <a:txBody>
                    <a:bodyPr/>
                    <a:lstStyle/>
                    <a:p>
                      <a:pPr lvl="0">
                        <a:buNone/>
                      </a:pPr>
                      <a:r>
                        <a:rPr lang="en-US" sz="1600" kern="1200" dirty="0">
                          <a:effectLst/>
                        </a:rPr>
                        <a:t>Aware of the need for a HME to be added to the tracheostomy and when this may not be required​</a:t>
                      </a:r>
                      <a:endParaRPr lang="en-US" sz="1600" kern="1200" baseline="0" dirty="0">
                        <a:effectLst/>
                      </a:endParaRP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US" sz="1400" u="none" strike="noStrike" kern="1200" baseline="0" noProof="0" dirty="0">
                          <a:effectLst/>
                        </a:rPr>
                        <a:t>discusses the different types of HME when on and off the ventilator, weight restrictions, oxygen delivery, wet and dry circuit, administering a nebulisers.</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594005858"/>
                  </a:ext>
                </a:extLst>
              </a:tr>
              <a:tr h="613990">
                <a:tc>
                  <a:txBody>
                    <a:bodyPr/>
                    <a:lstStyle/>
                    <a:p>
                      <a:pPr lvl="0">
                        <a:buNone/>
                      </a:pPr>
                      <a:r>
                        <a:rPr lang="en-US" sz="1600" kern="1200" dirty="0">
                          <a:effectLst/>
                        </a:rPr>
                        <a:t>Can explain why and when humidification is required​</a:t>
                      </a:r>
                      <a:endParaRPr lang="en-US" sz="1600" kern="1200" baseline="0" dirty="0">
                        <a:effectLst/>
                      </a:endParaRP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US" sz="1400" u="none" strike="noStrike" kern="1200" baseline="0" noProof="0" dirty="0">
                          <a:effectLst/>
                        </a:rPr>
                        <a:t> discusses the use of humidification through the ventilator routinely, when unwell and changes in humidification needs, environmental factors.</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652559007"/>
                  </a:ext>
                </a:extLst>
              </a:tr>
              <a:tr h="613990">
                <a:tc>
                  <a:txBody>
                    <a:bodyPr/>
                    <a:lstStyle/>
                    <a:p>
                      <a:pPr lvl="0">
                        <a:buNone/>
                      </a:pPr>
                      <a:r>
                        <a:rPr lang="en-GB" sz="1600" kern="1200" dirty="0">
                          <a:effectLst/>
                        </a:rPr>
                        <a:t>Can identify different humidification devices for tracheostomy and Non-Invasive Ventilation  </a:t>
                      </a:r>
                      <a:endParaRPr lang="en-GB" sz="1600" kern="1200" baseline="0" dirty="0">
                        <a:effectLst/>
                      </a:endParaRP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GB" sz="1400" u="none" strike="noStrike" kern="1200" baseline="0" noProof="0" dirty="0">
                          <a:effectLst/>
                        </a:rPr>
                        <a:t>has knowledge of different ventilators/humidifiers, integrated and external, different tubing, HME for tracheostomy</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267841381"/>
                  </a:ext>
                </a:extLst>
              </a:tr>
            </a:tbl>
          </a:graphicData>
        </a:graphic>
      </p:graphicFrame>
    </p:spTree>
    <p:extLst>
      <p:ext uri="{BB962C8B-B14F-4D97-AF65-F5344CB8AC3E}">
        <p14:creationId xmlns:p14="http://schemas.microsoft.com/office/powerpoint/2010/main" val="3429286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6B92FAF7-0AD3-4B47-9111-D0E9CD79E2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27" name="Group 26">
            <a:extLst>
              <a:ext uri="{FF2B5EF4-FFF2-40B4-BE49-F238E27FC236}">
                <a16:creationId xmlns:a16="http://schemas.microsoft.com/office/drawing/2014/main" id="{D6A77139-BADB-4B2C-BD41-B67A4D37D75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526" y="2227167"/>
            <a:ext cx="4336168"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28" name="Freeform: Shape 27">
              <a:extLst>
                <a:ext uri="{FF2B5EF4-FFF2-40B4-BE49-F238E27FC236}">
                  <a16:creationId xmlns:a16="http://schemas.microsoft.com/office/drawing/2014/main" id="{DAC7B25D-E1A6-459A-B45A-1912B0CD957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29" name="Freeform: Shape 28">
              <a:extLst>
                <a:ext uri="{FF2B5EF4-FFF2-40B4-BE49-F238E27FC236}">
                  <a16:creationId xmlns:a16="http://schemas.microsoft.com/office/drawing/2014/main" id="{920A7C7E-00F6-490C-A8E7-5167EA6A4B8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30" name="Freeform: Shape 29">
              <a:extLst>
                <a:ext uri="{FF2B5EF4-FFF2-40B4-BE49-F238E27FC236}">
                  <a16:creationId xmlns:a16="http://schemas.microsoft.com/office/drawing/2014/main" id="{2E166FC5-8F23-41C3-879A-BFF8D5B7051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31" name="Freeform: Shape 30">
              <a:extLst>
                <a:ext uri="{FF2B5EF4-FFF2-40B4-BE49-F238E27FC236}">
                  <a16:creationId xmlns:a16="http://schemas.microsoft.com/office/drawing/2014/main" id="{5C727C6A-DB0B-482E-B0E4-4F035FC0231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33" name="Group 32">
            <a:extLst>
              <a:ext uri="{FF2B5EF4-FFF2-40B4-BE49-F238E27FC236}">
                <a16:creationId xmlns:a16="http://schemas.microsoft.com/office/drawing/2014/main" id="{2786ABD8-AB9F-46F2-A7D9-36F1F7338CF9}"/>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112326" y="0"/>
            <a:ext cx="4683941" cy="3456291"/>
            <a:chOff x="4345582" y="0"/>
            <a:chExt cx="5069918" cy="3741104"/>
          </a:xfrm>
          <a:solidFill>
            <a:schemeClr val="accent5">
              <a:alpha val="5000"/>
            </a:schemeClr>
          </a:solidFill>
        </p:grpSpPr>
        <p:sp>
          <p:nvSpPr>
            <p:cNvPr id="34" name="Freeform: Shape 33">
              <a:extLst>
                <a:ext uri="{FF2B5EF4-FFF2-40B4-BE49-F238E27FC236}">
                  <a16:creationId xmlns:a16="http://schemas.microsoft.com/office/drawing/2014/main" id="{DB26E49F-E19A-487B-A8A4-A26128CFDCC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58E67742-7BE5-458C-BC8D-9EE8557636C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 name="Freeform: Shape 35">
              <a:extLst>
                <a:ext uri="{FF2B5EF4-FFF2-40B4-BE49-F238E27FC236}">
                  <a16:creationId xmlns:a16="http://schemas.microsoft.com/office/drawing/2014/main" id="{EB03BE98-6C07-41CD-ACA9-5244A3DA10B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D13CCE92-2C5E-48BC-9713-FBEEDBAE614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2" name="Title 1"/>
          <p:cNvSpPr>
            <a:spLocks noGrp="1"/>
          </p:cNvSpPr>
          <p:nvPr>
            <p:ph type="title"/>
          </p:nvPr>
        </p:nvSpPr>
        <p:spPr>
          <a:xfrm>
            <a:off x="299972" y="2493060"/>
            <a:ext cx="5145024" cy="1229063"/>
          </a:xfrm>
        </p:spPr>
        <p:txBody>
          <a:bodyPr vert="horz" lIns="91440" tIns="45720" rIns="91440" bIns="45720" rtlCol="0" anchor="b">
            <a:normAutofit/>
          </a:bodyPr>
          <a:lstStyle/>
          <a:p>
            <a:endParaRPr lang="en-US" sz="3600" b="1" kern="1200" dirty="0">
              <a:solidFill>
                <a:schemeClr val="tx2"/>
              </a:solidFill>
              <a:latin typeface="+mj-lt"/>
              <a:ea typeface="+mj-ea"/>
              <a:cs typeface="+mj-cs"/>
            </a:endParaRPr>
          </a:p>
        </p:txBody>
      </p:sp>
      <p:sp>
        <p:nvSpPr>
          <p:cNvPr id="22" name="Content Placeholder 21">
            <a:extLst>
              <a:ext uri="{FF2B5EF4-FFF2-40B4-BE49-F238E27FC236}">
                <a16:creationId xmlns:a16="http://schemas.microsoft.com/office/drawing/2014/main" id="{24ABABB6-F239-DD48-592F-6F683E42F0E8}"/>
              </a:ext>
            </a:extLst>
          </p:cNvPr>
          <p:cNvSpPr>
            <a:spLocks noGrp="1"/>
          </p:cNvSpPr>
          <p:nvPr>
            <p:ph idx="1"/>
          </p:nvPr>
        </p:nvSpPr>
        <p:spPr>
          <a:xfrm flipH="1" flipV="1">
            <a:off x="533401" y="6060971"/>
            <a:ext cx="271272" cy="45719"/>
          </a:xfrm>
        </p:spPr>
        <p:txBody>
          <a:bodyPr anchor="ctr">
            <a:normAutofit fontScale="25000" lnSpcReduction="20000"/>
          </a:bodyPr>
          <a:lstStyle/>
          <a:p>
            <a:endParaRPr lang="en-US" sz="1800" dirty="0">
              <a:solidFill>
                <a:schemeClr val="tx2"/>
              </a:solidFill>
            </a:endParaRPr>
          </a:p>
        </p:txBody>
      </p:sp>
      <p:sp>
        <p:nvSpPr>
          <p:cNvPr id="3" name="Slide Number Placeholder 2">
            <a:extLst>
              <a:ext uri="{FF2B5EF4-FFF2-40B4-BE49-F238E27FC236}">
                <a16:creationId xmlns:a16="http://schemas.microsoft.com/office/drawing/2014/main" id="{E959E8FC-691F-4DFE-88C9-6F09B9DE4A5C}"/>
              </a:ext>
            </a:extLst>
          </p:cNvPr>
          <p:cNvSpPr>
            <a:spLocks noGrp="1"/>
          </p:cNvSpPr>
          <p:nvPr>
            <p:ph type="sldNum" sz="quarter" idx="12"/>
          </p:nvPr>
        </p:nvSpPr>
        <p:spPr>
          <a:xfrm>
            <a:off x="8610600" y="6356350"/>
            <a:ext cx="2743200" cy="365125"/>
          </a:xfrm>
        </p:spPr>
        <p:txBody>
          <a:bodyPr vert="horz" lIns="91440" tIns="45720" rIns="91440" bIns="45720" rtlCol="0">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16" name="Table 15"/>
          <p:cNvGraphicFramePr>
            <a:graphicFrameLocks noGrp="1"/>
          </p:cNvGraphicFramePr>
          <p:nvPr>
            <p:extLst>
              <p:ext uri="{D42A27DB-BD31-4B8C-83A1-F6EECF244321}">
                <p14:modId xmlns:p14="http://schemas.microsoft.com/office/powerpoint/2010/main" val="98269626"/>
              </p:ext>
            </p:extLst>
          </p:nvPr>
        </p:nvGraphicFramePr>
        <p:xfrm>
          <a:off x="0" y="0"/>
          <a:ext cx="12191694" cy="6915945"/>
        </p:xfrm>
        <a:graphic>
          <a:graphicData uri="http://schemas.openxmlformats.org/drawingml/2006/table">
            <a:tbl>
              <a:tblPr firstRow="1" bandRow="1">
                <a:tableStyleId>{5C22544A-7EE6-4342-B048-85BDC9FD1C3A}</a:tableStyleId>
              </a:tblPr>
              <a:tblGrid>
                <a:gridCol w="4593973">
                  <a:extLst>
                    <a:ext uri="{9D8B030D-6E8A-4147-A177-3AD203B41FA5}">
                      <a16:colId xmlns:a16="http://schemas.microsoft.com/office/drawing/2014/main" val="1358548031"/>
                    </a:ext>
                  </a:extLst>
                </a:gridCol>
                <a:gridCol w="7597721">
                  <a:extLst>
                    <a:ext uri="{9D8B030D-6E8A-4147-A177-3AD203B41FA5}">
                      <a16:colId xmlns:a16="http://schemas.microsoft.com/office/drawing/2014/main" val="1302221752"/>
                    </a:ext>
                  </a:extLst>
                </a:gridCol>
              </a:tblGrid>
              <a:tr h="689829">
                <a:tc gridSpan="2">
                  <a:txBody>
                    <a:bodyPr/>
                    <a:lstStyle/>
                    <a:p>
                      <a:pPr algn="ctr"/>
                      <a:r>
                        <a:rPr lang="en-GB" sz="1600" dirty="0"/>
                        <a:t>COMPETENCIES TO BE COMPLETED</a:t>
                      </a:r>
                    </a:p>
                    <a:p>
                      <a:pPr algn="ctr"/>
                      <a:r>
                        <a:rPr lang="en-GB" sz="1600" dirty="0"/>
                        <a:t>UNDERSTANDING CYP’S NEED FOR VENTILATION</a:t>
                      </a:r>
                      <a:r>
                        <a:rPr lang="en-GB" sz="1600" baseline="0" dirty="0"/>
                        <a:t> (NON-VENTILATOR SPECIFIC)</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hMerge="1">
                  <a:txBody>
                    <a:bodyPr/>
                    <a:lstStyle/>
                    <a:p>
                      <a:pPr algn="ctr"/>
                      <a:endParaRPr lang="en-GB"/>
                    </a:p>
                  </a:txBody>
                  <a:tcPr marL="0" marR="0" marT="0" marB="0" horzOverflow="overflow"/>
                </a:tc>
                <a:extLst>
                  <a:ext uri="{0D108BD9-81ED-4DB2-BD59-A6C34878D82A}">
                    <a16:rowId xmlns:a16="http://schemas.microsoft.com/office/drawing/2014/main" val="3832251613"/>
                  </a:ext>
                </a:extLst>
              </a:tr>
              <a:tr h="344914">
                <a:tc gridSpan="2">
                  <a:txBody>
                    <a:bodyPr/>
                    <a:lstStyle/>
                    <a:p>
                      <a:pPr algn="ctr"/>
                      <a:r>
                        <a:rPr lang="en-GB" sz="1600" b="1" dirty="0"/>
                        <a:t>Humidification</a:t>
                      </a:r>
                    </a:p>
                  </a:txBody>
                  <a:tcPr>
                    <a:lnL w="12700">
                      <a:solidFill>
                        <a:schemeClr val="tx1"/>
                      </a:solidFill>
                    </a:lnL>
                    <a:lnR w="12700">
                      <a:solidFill>
                        <a:schemeClr val="tx1"/>
                      </a:solidFill>
                    </a:lnR>
                    <a:lnT w="12700">
                      <a:solidFill>
                        <a:schemeClr val="tx1"/>
                      </a:solidFill>
                    </a:lnT>
                    <a:lnB w="12700">
                      <a:solidFill>
                        <a:schemeClr val="tx1"/>
                      </a:solidFill>
                    </a:lnB>
                    <a:solidFill>
                      <a:schemeClr val="tx2">
                        <a:lumMod val="40000"/>
                        <a:lumOff val="60000"/>
                      </a:schemeClr>
                    </a:solidFill>
                  </a:tcPr>
                </a:tc>
                <a:tc hMerge="1">
                  <a:txBody>
                    <a:bodyPr/>
                    <a:lstStyle/>
                    <a:p>
                      <a:pPr lvl="0" algn="ctr">
                        <a:buNone/>
                      </a:pPr>
                      <a:endParaRPr lang="en-GB" b="1">
                        <a:solidFill>
                          <a:schemeClr val="bg1"/>
                        </a:solidFill>
                      </a:endParaRPr>
                    </a:p>
                  </a:txBody>
                  <a:tcPr marL="0" marR="0" marT="0" marB="0" horzOverflow="overflow"/>
                </a:tc>
                <a:extLst>
                  <a:ext uri="{0D108BD9-81ED-4DB2-BD59-A6C34878D82A}">
                    <a16:rowId xmlns:a16="http://schemas.microsoft.com/office/drawing/2014/main" val="2568590098"/>
                  </a:ext>
                </a:extLst>
              </a:tr>
              <a:tr h="1270712">
                <a:tc>
                  <a:txBody>
                    <a:bodyPr/>
                    <a:lstStyle/>
                    <a:p>
                      <a:pPr marL="0" marR="0" lvl="0" indent="0" algn="l" rtl="0" eaLnBrk="1" fontAlgn="auto" latinLnBrk="0" hangingPunct="1">
                        <a:lnSpc>
                          <a:spcPct val="100000"/>
                        </a:lnSpc>
                        <a:spcBef>
                          <a:spcPts val="0"/>
                        </a:spcBef>
                        <a:spcAft>
                          <a:spcPts val="0"/>
                        </a:spcAft>
                        <a:buClrTx/>
                        <a:buSzTx/>
                        <a:buFontTx/>
                        <a:buNone/>
                      </a:pPr>
                      <a:r>
                        <a:rPr lang="en-US" sz="1600" kern="1200" dirty="0">
                          <a:effectLst/>
                        </a:rPr>
                        <a:t>Discuss how humidification can be used if the CYP is suffering from thick tracheostomy secretions, severe oral dryness and mask congestion, specifically how a change in environment may alter humidification needs:</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400" u="none" strike="noStrike" kern="1200" cap="none" spc="0" normalizeH="0" baseline="0" noProof="0" dirty="0">
                          <a:ln>
                            <a:noFill/>
                          </a:ln>
                          <a:effectLst/>
                          <a:uLnTx/>
                          <a:uFillTx/>
                        </a:rPr>
                        <a:t>discusses the use of nebulisation to aid the clearance of thick secretions alongside the use of humidification.  Understands the implications of a change</a:t>
                      </a:r>
                      <a:r>
                        <a:rPr kumimoji="0" lang="en-US" sz="1400" u="none" strike="noStrike" kern="1200" cap="none" spc="0" normalizeH="0" baseline="0" noProof="0" dirty="0">
                          <a:ln>
                            <a:noFill/>
                          </a:ln>
                          <a:effectLst/>
                          <a:uLnTx/>
                          <a:uFillTx/>
                        </a:rPr>
                        <a:t> in length of time on humidification, increasing temperature/level of humidification, the possibility of moving from the integrated humidification system to external if need is higher and how this can be achieved</a:t>
                      </a:r>
                      <a:r>
                        <a:rPr lang="en-US" sz="1400" u="none" strike="noStrike" kern="1200" cap="none" spc="0" normalizeH="0" baseline="0" noProof="0" dirty="0">
                          <a:ln>
                            <a:noFill/>
                          </a:ln>
                          <a:effectLst/>
                          <a:uLnTx/>
                          <a:uFillTx/>
                        </a:rPr>
                        <a:t>.  </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558515802"/>
                  </a:ext>
                </a:extLst>
              </a:tr>
              <a:tr h="5985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effectLst/>
                        </a:rPr>
                        <a:t>Understands the importance of humidifier positioning:</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400" u="none" strike="noStrike" kern="1200" cap="none" spc="0" normalizeH="0" baseline="0" noProof="0" dirty="0">
                          <a:ln>
                            <a:noFill/>
                          </a:ln>
                          <a:effectLst/>
                          <a:uLnTx/>
                          <a:uFillTx/>
                        </a:rPr>
                        <a:t>ensure</a:t>
                      </a:r>
                      <a:r>
                        <a:rPr kumimoji="0" lang="en-GB" sz="1400" u="none" strike="noStrike" kern="1200" cap="none" spc="0" normalizeH="0" baseline="0" noProof="0" dirty="0">
                          <a:ln>
                            <a:noFill/>
                          </a:ln>
                          <a:effectLst/>
                          <a:uLnTx/>
                          <a:uFillTx/>
                        </a:rPr>
                        <a:t> an external humidifier is positioned below the ventilator and </a:t>
                      </a:r>
                      <a:r>
                        <a:rPr lang="en-GB" sz="1400" u="none" strike="noStrike" kern="1200" cap="none" spc="0" normalizeH="0" baseline="0" noProof="0" dirty="0">
                          <a:ln>
                            <a:noFill/>
                          </a:ln>
                          <a:effectLst/>
                          <a:uLnTx/>
                          <a:uFillTx/>
                        </a:rPr>
                        <a:t>CYP</a:t>
                      </a:r>
                      <a:r>
                        <a:rPr kumimoji="0" lang="en-GB" sz="1400" u="none" strike="noStrike" kern="1200" cap="none" spc="0" normalizeH="0" baseline="0" noProof="0" dirty="0">
                          <a:ln>
                            <a:noFill/>
                          </a:ln>
                          <a:effectLst/>
                          <a:uLnTx/>
                          <a:uFillTx/>
                        </a:rPr>
                        <a:t>, ensure the integrated humidifier is at </a:t>
                      </a:r>
                      <a:r>
                        <a:rPr lang="en-GB" sz="1400" u="none" strike="noStrike" kern="1200" cap="none" spc="0" normalizeH="0" baseline="0" noProof="0" dirty="0">
                          <a:ln>
                            <a:noFill/>
                          </a:ln>
                          <a:effectLst/>
                          <a:uLnTx/>
                          <a:uFillTx/>
                        </a:rPr>
                        <a:t>CYP</a:t>
                      </a:r>
                      <a:r>
                        <a:rPr kumimoji="0" lang="en-GB" sz="1400" u="none" strike="noStrike" kern="1200" cap="none" spc="0" normalizeH="0" baseline="0" noProof="0" dirty="0">
                          <a:ln>
                            <a:noFill/>
                          </a:ln>
                          <a:effectLst/>
                          <a:uLnTx/>
                          <a:uFillTx/>
                        </a:rPr>
                        <a:t> level or below.</a:t>
                      </a:r>
                      <a:r>
                        <a:rPr lang="en-GB" sz="1400" u="none" strike="noStrike" kern="1200" cap="none" spc="0" normalizeH="0" baseline="0" noProof="0" dirty="0">
                          <a:ln>
                            <a:noFill/>
                          </a:ln>
                          <a:effectLst/>
                          <a:uLnTx/>
                          <a:uFillTx/>
                        </a:rPr>
                        <a:t>   Understands the risk of water (rain out) mixing with electrical device and the risk to CYP's lungs from aspiration.</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864270902"/>
                  </a:ext>
                </a:extLst>
              </a:tr>
              <a:tr h="5985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u="none" strike="noStrike" kern="1200" dirty="0">
                          <a:effectLst/>
                        </a:rPr>
                        <a:t>Aware of the reasons for NOT transporting a CYP on a wet circuit and the importance of this</a:t>
                      </a:r>
                      <a:endParaRPr lang="en-US" sz="1600" kern="1200" dirty="0">
                        <a:effectLst/>
                      </a:endParaRP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800" u="none" strike="noStrike" kern="1200" cap="none" spc="0" normalizeH="0" baseline="0" noProof="0" dirty="0">
                          <a:ln>
                            <a:noFill/>
                          </a:ln>
                          <a:effectLst/>
                          <a:uLnTx/>
                          <a:uFillTx/>
                        </a:rPr>
                        <a:t> </a:t>
                      </a:r>
                      <a:r>
                        <a:rPr kumimoji="0" lang="en-GB" sz="1400" u="none" strike="noStrike" kern="1200" cap="none" spc="0" normalizeH="0" baseline="0" noProof="0" dirty="0">
                          <a:ln>
                            <a:noFill/>
                          </a:ln>
                          <a:effectLst/>
                          <a:uLnTx/>
                          <a:uFillTx/>
                        </a:rPr>
                        <a:t>risk when electricity and water mix, water going into </a:t>
                      </a:r>
                      <a:r>
                        <a:rPr lang="en-GB" sz="1400" u="none" strike="noStrike" kern="1200" cap="none" spc="0" normalizeH="0" baseline="0" noProof="0" dirty="0">
                          <a:ln>
                            <a:noFill/>
                          </a:ln>
                          <a:effectLst/>
                          <a:uLnTx/>
                          <a:uFillTx/>
                        </a:rPr>
                        <a:t>CYP'S lungs and aspiration risk when moving.</a:t>
                      </a:r>
                      <a:endParaRPr lang="en-US" sz="1600" kern="1200" dirty="0">
                        <a:effectLst/>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767080930"/>
                  </a:ext>
                </a:extLst>
              </a:tr>
              <a:tr h="546373">
                <a:tc>
                  <a:txBody>
                    <a:bodyPr/>
                    <a:lstStyle/>
                    <a:p>
                      <a:pPr marL="0" marR="0" lvl="0" indent="0" algn="l" rtl="0" eaLnBrk="1" fontAlgn="auto" latinLnBrk="0" hangingPunct="1">
                        <a:lnSpc>
                          <a:spcPct val="100000"/>
                        </a:lnSpc>
                        <a:spcBef>
                          <a:spcPts val="0"/>
                        </a:spcBef>
                        <a:spcAft>
                          <a:spcPts val="0"/>
                        </a:spcAft>
                        <a:buClrTx/>
                        <a:buSzTx/>
                        <a:buFontTx/>
                        <a:buNone/>
                      </a:pPr>
                      <a:r>
                        <a:rPr lang="en-GB" sz="1600" u="none" strike="noStrike" kern="1200" dirty="0">
                          <a:effectLst/>
                        </a:rPr>
                        <a:t>Understands why an integrated humidifier cannot be used on a tracheostomy.</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400" u="none" strike="noStrike" kern="1200" cap="none" spc="0" normalizeH="0" baseline="0" noProof="0" dirty="0">
                          <a:ln>
                            <a:noFill/>
                          </a:ln>
                          <a:effectLst/>
                          <a:uLnTx/>
                          <a:uFillTx/>
                        </a:rPr>
                        <a:t>aware of temperature/humidity</a:t>
                      </a:r>
                      <a:r>
                        <a:rPr kumimoji="0" lang="en-GB" sz="1400" u="none" strike="noStrike" kern="1200" cap="none" spc="0" normalizeH="0" baseline="0" noProof="0" dirty="0">
                          <a:ln>
                            <a:noFill/>
                          </a:ln>
                          <a:effectLst/>
                          <a:uLnTx/>
                          <a:uFillTx/>
                        </a:rPr>
                        <a:t> requirement of a tracheostomy, not as effective, infection risk.</a:t>
                      </a:r>
                      <a:endParaRPr lang="en-GB" sz="1600" u="none" strike="noStrike" kern="1200" dirty="0">
                        <a:effectLst/>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012073928"/>
                  </a:ext>
                </a:extLst>
              </a:tr>
              <a:tr h="344914">
                <a:tc gridSpan="2">
                  <a:txBody>
                    <a:bodyPr/>
                    <a:lstStyle/>
                    <a:p>
                      <a:pPr marL="0" marR="0" lvl="0" indent="0" algn="ctr" rtl="0">
                        <a:lnSpc>
                          <a:spcPct val="100000"/>
                        </a:lnSpc>
                        <a:spcBef>
                          <a:spcPts val="0"/>
                        </a:spcBef>
                        <a:spcAft>
                          <a:spcPts val="0"/>
                        </a:spcAft>
                        <a:buClrTx/>
                        <a:buSzTx/>
                        <a:buFontTx/>
                        <a:buNone/>
                      </a:pPr>
                      <a:r>
                        <a:rPr lang="en-GB" sz="1600" b="1" dirty="0"/>
                        <a:t>Oxygen</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solidFill>
                      <a:schemeClr val="tx2">
                        <a:lumMod val="40000"/>
                        <a:lumOff val="60000"/>
                      </a:schemeClr>
                    </a:solidFill>
                  </a:tcPr>
                </a:tc>
                <a:tc hMerge="1">
                  <a:txBody>
                    <a:bodyPr/>
                    <a:lstStyle/>
                    <a:p>
                      <a:endParaRPr lang="en-US"/>
                    </a:p>
                  </a:txBody>
                  <a:tcPr/>
                </a:tc>
                <a:extLst>
                  <a:ext uri="{0D108BD9-81ED-4DB2-BD59-A6C34878D82A}">
                    <a16:rowId xmlns:a16="http://schemas.microsoft.com/office/drawing/2014/main" val="2328365829"/>
                  </a:ext>
                </a:extLst>
              </a:tr>
              <a:tr h="1110718">
                <a:tc>
                  <a:txBody>
                    <a:bodyPr/>
                    <a:lstStyle/>
                    <a:p>
                      <a:pPr marL="0" marR="0" lvl="0" indent="0" algn="l" rtl="0">
                        <a:lnSpc>
                          <a:spcPct val="100000"/>
                        </a:lnSpc>
                        <a:spcBef>
                          <a:spcPts val="0"/>
                        </a:spcBef>
                        <a:spcAft>
                          <a:spcPts val="0"/>
                        </a:spcAft>
                        <a:buClrTx/>
                        <a:buSzTx/>
                        <a:buFontTx/>
                        <a:buNone/>
                      </a:pPr>
                      <a:r>
                        <a:rPr lang="en-GB" sz="1600" kern="1200" dirty="0">
                          <a:effectLst/>
                        </a:rPr>
                        <a:t>Can discuss the use of Oxygen according to CYP's Respiratory Action Plan (RAP) for routine and escalation management:</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rtl="0">
                        <a:lnSpc>
                          <a:spcPct val="100000"/>
                        </a:lnSpc>
                        <a:spcBef>
                          <a:spcPts val="0"/>
                        </a:spcBef>
                        <a:spcAft>
                          <a:spcPts val="0"/>
                        </a:spcAft>
                        <a:buClrTx/>
                        <a:buSzTx/>
                        <a:buFontTx/>
                        <a:buNone/>
                      </a:pPr>
                      <a:r>
                        <a:rPr lang="en-GB" sz="1400" u="none" strike="noStrike" kern="1200" cap="none" spc="0" normalizeH="0" baseline="0" noProof="0" dirty="0">
                          <a:ln>
                            <a:noFill/>
                          </a:ln>
                          <a:effectLst/>
                          <a:uLnTx/>
                          <a:uFillTx/>
                        </a:rPr>
                        <a:t>understands the importance of knowing CYP normal Oxygen requirement and Saturation levels and respiratory action plan.  Discusses the important of setting appropriate alarm limits on the saturation monitor according to CYP's normal parameter and the need for added monitoring/escalation if they are not achieving these.  Discusses how to escalate appropriately and how to deliver Oxygen and follow an A-E assessment.</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192166729"/>
                  </a:ext>
                </a:extLst>
              </a:tr>
              <a:tr h="1105760">
                <a:tc>
                  <a:txBody>
                    <a:bodyPr/>
                    <a:lstStyle/>
                    <a:p>
                      <a:pPr marL="0" marR="0" lvl="0" indent="0" algn="l" rtl="0">
                        <a:lnSpc>
                          <a:spcPct val="100000"/>
                        </a:lnSpc>
                        <a:spcBef>
                          <a:spcPts val="0"/>
                        </a:spcBef>
                        <a:spcAft>
                          <a:spcPts val="0"/>
                        </a:spcAft>
                        <a:buClrTx/>
                        <a:buSzTx/>
                        <a:buFontTx/>
                        <a:buNone/>
                      </a:pPr>
                      <a:r>
                        <a:rPr lang="en-GB" sz="1600" kern="1200" dirty="0">
                          <a:effectLst/>
                        </a:rPr>
                        <a:t>Aware of the methods of Oxygen administration for a CYP on LTV, how this may differ between different ventilators </a:t>
                      </a:r>
                      <a:r>
                        <a:rPr lang="en-GB" sz="1600" u="none" strike="noStrike" kern="1200" dirty="0">
                          <a:effectLst/>
                        </a:rPr>
                        <a:t>and where this information can be found:</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rtl="0">
                        <a:lnSpc>
                          <a:spcPct val="100000"/>
                        </a:lnSpc>
                        <a:spcBef>
                          <a:spcPts val="0"/>
                        </a:spcBef>
                        <a:spcAft>
                          <a:spcPts val="0"/>
                        </a:spcAft>
                        <a:buClrTx/>
                        <a:buSzTx/>
                        <a:buFontTx/>
                        <a:buNone/>
                      </a:pPr>
                      <a:r>
                        <a:rPr lang="en-GB" sz="1400" u="none" strike="noStrike" kern="1200" cap="none" spc="0" normalizeH="0" baseline="0" noProof="0" dirty="0">
                          <a:ln>
                            <a:noFill/>
                          </a:ln>
                          <a:effectLst/>
                          <a:uLnTx/>
                          <a:uFillTx/>
                        </a:rPr>
                        <a:t>discuss how Oxygen can be delivered via the ventilator, either administering through the circuit or entrained to the device from the back and the need to turn Oxygen off when not in use.  Aware that different devices use different techniques and how to find ventilator specific information: manuals, VTA app, LTV hub QR codes, use of ventilator reps.  Can discuss Oxygen use in relation the CYP both on and off the ventilator and escalate to LTV centre as per respiratory action plan.</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952344208"/>
                  </a:ext>
                </a:extLst>
              </a:tr>
            </a:tbl>
          </a:graphicData>
        </a:graphic>
      </p:graphicFrame>
    </p:spTree>
    <p:extLst>
      <p:ext uri="{BB962C8B-B14F-4D97-AF65-F5344CB8AC3E}">
        <p14:creationId xmlns:p14="http://schemas.microsoft.com/office/powerpoint/2010/main" val="2524703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6B92FAF7-0AD3-4B47-9111-D0E9CD79E2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27" name="Group 26">
            <a:extLst>
              <a:ext uri="{FF2B5EF4-FFF2-40B4-BE49-F238E27FC236}">
                <a16:creationId xmlns:a16="http://schemas.microsoft.com/office/drawing/2014/main" id="{D6A77139-BADB-4B2C-BD41-B67A4D37D75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526" y="2227167"/>
            <a:ext cx="4336168"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28" name="Freeform: Shape 27">
              <a:extLst>
                <a:ext uri="{FF2B5EF4-FFF2-40B4-BE49-F238E27FC236}">
                  <a16:creationId xmlns:a16="http://schemas.microsoft.com/office/drawing/2014/main" id="{DAC7B25D-E1A6-459A-B45A-1912B0CD957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29" name="Freeform: Shape 28">
              <a:extLst>
                <a:ext uri="{FF2B5EF4-FFF2-40B4-BE49-F238E27FC236}">
                  <a16:creationId xmlns:a16="http://schemas.microsoft.com/office/drawing/2014/main" id="{920A7C7E-00F6-490C-A8E7-5167EA6A4B8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30" name="Freeform: Shape 29">
              <a:extLst>
                <a:ext uri="{FF2B5EF4-FFF2-40B4-BE49-F238E27FC236}">
                  <a16:creationId xmlns:a16="http://schemas.microsoft.com/office/drawing/2014/main" id="{2E166FC5-8F23-41C3-879A-BFF8D5B7051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31" name="Freeform: Shape 30">
              <a:extLst>
                <a:ext uri="{FF2B5EF4-FFF2-40B4-BE49-F238E27FC236}">
                  <a16:creationId xmlns:a16="http://schemas.microsoft.com/office/drawing/2014/main" id="{5C727C6A-DB0B-482E-B0E4-4F035FC0231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33" name="Group 32">
            <a:extLst>
              <a:ext uri="{FF2B5EF4-FFF2-40B4-BE49-F238E27FC236}">
                <a16:creationId xmlns:a16="http://schemas.microsoft.com/office/drawing/2014/main" id="{2786ABD8-AB9F-46F2-A7D9-36F1F7338CF9}"/>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112326" y="0"/>
            <a:ext cx="4683941" cy="3456291"/>
            <a:chOff x="4345582" y="0"/>
            <a:chExt cx="5069918" cy="3741104"/>
          </a:xfrm>
          <a:solidFill>
            <a:schemeClr val="accent5">
              <a:alpha val="5000"/>
            </a:schemeClr>
          </a:solidFill>
        </p:grpSpPr>
        <p:sp>
          <p:nvSpPr>
            <p:cNvPr id="34" name="Freeform: Shape 33">
              <a:extLst>
                <a:ext uri="{FF2B5EF4-FFF2-40B4-BE49-F238E27FC236}">
                  <a16:creationId xmlns:a16="http://schemas.microsoft.com/office/drawing/2014/main" id="{DB26E49F-E19A-487B-A8A4-A26128CFDCC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58E67742-7BE5-458C-BC8D-9EE8557636C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 name="Freeform: Shape 35">
              <a:extLst>
                <a:ext uri="{FF2B5EF4-FFF2-40B4-BE49-F238E27FC236}">
                  <a16:creationId xmlns:a16="http://schemas.microsoft.com/office/drawing/2014/main" id="{EB03BE98-6C07-41CD-ACA9-5244A3DA10B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D13CCE92-2C5E-48BC-9713-FBEEDBAE614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2" name="Title 1"/>
          <p:cNvSpPr>
            <a:spLocks noGrp="1"/>
          </p:cNvSpPr>
          <p:nvPr>
            <p:ph type="title"/>
          </p:nvPr>
        </p:nvSpPr>
        <p:spPr>
          <a:xfrm>
            <a:off x="299972" y="2493060"/>
            <a:ext cx="5145024" cy="1229063"/>
          </a:xfrm>
        </p:spPr>
        <p:txBody>
          <a:bodyPr vert="horz" lIns="91440" tIns="45720" rIns="91440" bIns="45720" rtlCol="0" anchor="b">
            <a:normAutofit/>
          </a:bodyPr>
          <a:lstStyle/>
          <a:p>
            <a:endParaRPr lang="en-US" sz="3600" b="1" kern="1200" dirty="0">
              <a:solidFill>
                <a:schemeClr val="tx2"/>
              </a:solidFill>
              <a:latin typeface="+mj-lt"/>
              <a:ea typeface="+mj-ea"/>
              <a:cs typeface="+mj-cs"/>
            </a:endParaRPr>
          </a:p>
        </p:txBody>
      </p:sp>
      <p:sp>
        <p:nvSpPr>
          <p:cNvPr id="22" name="Content Placeholder 21">
            <a:extLst>
              <a:ext uri="{FF2B5EF4-FFF2-40B4-BE49-F238E27FC236}">
                <a16:creationId xmlns:a16="http://schemas.microsoft.com/office/drawing/2014/main" id="{24ABABB6-F239-DD48-592F-6F683E42F0E8}"/>
              </a:ext>
            </a:extLst>
          </p:cNvPr>
          <p:cNvSpPr>
            <a:spLocks noGrp="1"/>
          </p:cNvSpPr>
          <p:nvPr>
            <p:ph idx="1"/>
          </p:nvPr>
        </p:nvSpPr>
        <p:spPr>
          <a:xfrm flipH="1" flipV="1">
            <a:off x="533401" y="6060971"/>
            <a:ext cx="271272" cy="45719"/>
          </a:xfrm>
        </p:spPr>
        <p:txBody>
          <a:bodyPr anchor="ctr">
            <a:normAutofit fontScale="25000" lnSpcReduction="20000"/>
          </a:bodyPr>
          <a:lstStyle/>
          <a:p>
            <a:endParaRPr lang="en-US" sz="1800" dirty="0">
              <a:solidFill>
                <a:schemeClr val="tx2"/>
              </a:solidFill>
            </a:endParaRPr>
          </a:p>
        </p:txBody>
      </p:sp>
      <p:sp>
        <p:nvSpPr>
          <p:cNvPr id="3" name="Slide Number Placeholder 2">
            <a:extLst>
              <a:ext uri="{FF2B5EF4-FFF2-40B4-BE49-F238E27FC236}">
                <a16:creationId xmlns:a16="http://schemas.microsoft.com/office/drawing/2014/main" id="{E959E8FC-691F-4DFE-88C9-6F09B9DE4A5C}"/>
              </a:ext>
            </a:extLst>
          </p:cNvPr>
          <p:cNvSpPr>
            <a:spLocks noGrp="1"/>
          </p:cNvSpPr>
          <p:nvPr>
            <p:ph type="sldNum" sz="quarter" idx="12"/>
          </p:nvPr>
        </p:nvSpPr>
        <p:spPr>
          <a:xfrm>
            <a:off x="8610600" y="6356350"/>
            <a:ext cx="2743200" cy="365125"/>
          </a:xfrm>
        </p:spPr>
        <p:txBody>
          <a:bodyPr vert="horz" lIns="91440" tIns="45720" rIns="91440" bIns="45720" rtlCol="0">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16" name="Table 15"/>
          <p:cNvGraphicFramePr>
            <a:graphicFrameLocks noGrp="1"/>
          </p:cNvGraphicFramePr>
          <p:nvPr>
            <p:extLst>
              <p:ext uri="{D42A27DB-BD31-4B8C-83A1-F6EECF244321}">
                <p14:modId xmlns:p14="http://schemas.microsoft.com/office/powerpoint/2010/main" val="2384564510"/>
              </p:ext>
            </p:extLst>
          </p:nvPr>
        </p:nvGraphicFramePr>
        <p:xfrm>
          <a:off x="0" y="-1"/>
          <a:ext cx="12183452" cy="6903397"/>
        </p:xfrm>
        <a:graphic>
          <a:graphicData uri="http://schemas.openxmlformats.org/drawingml/2006/table">
            <a:tbl>
              <a:tblPr firstRow="1" bandRow="1">
                <a:tableStyleId>{5C22544A-7EE6-4342-B048-85BDC9FD1C3A}</a:tableStyleId>
              </a:tblPr>
              <a:tblGrid>
                <a:gridCol w="4563454">
                  <a:extLst>
                    <a:ext uri="{9D8B030D-6E8A-4147-A177-3AD203B41FA5}">
                      <a16:colId xmlns:a16="http://schemas.microsoft.com/office/drawing/2014/main" val="1358548031"/>
                    </a:ext>
                  </a:extLst>
                </a:gridCol>
                <a:gridCol w="7619998">
                  <a:extLst>
                    <a:ext uri="{9D8B030D-6E8A-4147-A177-3AD203B41FA5}">
                      <a16:colId xmlns:a16="http://schemas.microsoft.com/office/drawing/2014/main" val="544438196"/>
                    </a:ext>
                  </a:extLst>
                </a:gridCol>
              </a:tblGrid>
              <a:tr h="585128">
                <a:tc gridSpan="2">
                  <a:txBody>
                    <a:bodyPr/>
                    <a:lstStyle/>
                    <a:p>
                      <a:pPr algn="ctr"/>
                      <a:r>
                        <a:rPr lang="en-GB" sz="1600" dirty="0"/>
                        <a:t>COMPETENCIES TO BE COMPLETED</a:t>
                      </a:r>
                    </a:p>
                    <a:p>
                      <a:pPr algn="ctr"/>
                      <a:r>
                        <a:rPr lang="en-GB" sz="1600" dirty="0"/>
                        <a:t>UNDERSTANDING CYP’S NEED FOR VENTILATION</a:t>
                      </a:r>
                      <a:r>
                        <a:rPr lang="en-GB" sz="1600" baseline="0" dirty="0"/>
                        <a:t> (NON-VENTILATOR SPECIFIC)</a:t>
                      </a:r>
                      <a:endParaRPr lang="en-GB" sz="1600" dirty="0"/>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tcPr>
                </a:tc>
                <a:tc hMerge="1">
                  <a:txBody>
                    <a:bodyPr/>
                    <a:lstStyle/>
                    <a:p>
                      <a:endParaRPr lang="en-GB"/>
                    </a:p>
                  </a:txBody>
                  <a:tcPr marL="0" marR="0" marT="0" marB="0" horzOverflow="overflow"/>
                </a:tc>
                <a:extLst>
                  <a:ext uri="{0D108BD9-81ED-4DB2-BD59-A6C34878D82A}">
                    <a16:rowId xmlns:a16="http://schemas.microsoft.com/office/drawing/2014/main" val="3832251613"/>
                  </a:ext>
                </a:extLst>
              </a:tr>
              <a:tr h="315069">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dirty="0"/>
                        <a:t>Nebulisation</a:t>
                      </a: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chemeClr val="tx2">
                        <a:lumMod val="40000"/>
                        <a:lumOff val="60000"/>
                      </a:schemeClr>
                    </a:solidFill>
                  </a:tcPr>
                </a:tc>
                <a:tc hMerge="1">
                  <a:txBody>
                    <a:bodyPr/>
                    <a:lstStyle/>
                    <a:p>
                      <a:endParaRPr lang="en-GB"/>
                    </a:p>
                  </a:txBody>
                  <a:tcPr marL="0" marR="0" marT="0" marB="0" horzOverflow="overflow"/>
                </a:tc>
                <a:extLst>
                  <a:ext uri="{0D108BD9-81ED-4DB2-BD59-A6C34878D82A}">
                    <a16:rowId xmlns:a16="http://schemas.microsoft.com/office/drawing/2014/main" val="1139327194"/>
                  </a:ext>
                </a:extLst>
              </a:tr>
              <a:tr h="10202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effectLst/>
                        </a:rPr>
                        <a:t>Understands the different uses for nebulisation and how this should be delivered to the CYP on LTV </a:t>
                      </a:r>
                      <a:r>
                        <a:rPr lang="en-US" sz="1600" u="none" strike="noStrike" kern="1200" dirty="0">
                          <a:effectLst/>
                        </a:rPr>
                        <a:t>and the different methods used for a wet and dry circuit:</a:t>
                      </a:r>
                      <a:endParaRPr lang="en-GB" sz="1600" dirty="0"/>
                    </a:p>
                  </a:txBody>
                  <a:tcP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solidFill>
                      <a:srgbClr val="E7EBF5"/>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400" u="none" strike="noStrike" kern="1200" cap="none" spc="0" normalizeH="0" baseline="0" noProof="0" dirty="0">
                          <a:ln>
                            <a:noFill/>
                          </a:ln>
                          <a:effectLst/>
                          <a:uLnTx/>
                          <a:uFillTx/>
                        </a:rPr>
                        <a:t>discusses what</a:t>
                      </a:r>
                      <a:r>
                        <a:rPr kumimoji="0" lang="en-US" sz="1400" u="none" strike="noStrike" kern="1200" cap="none" spc="0" normalizeH="0" baseline="0" noProof="0" dirty="0">
                          <a:ln>
                            <a:noFill/>
                          </a:ln>
                          <a:effectLst/>
                          <a:uLnTx/>
                          <a:uFillTx/>
                        </a:rPr>
                        <a:t> nebuliser treatment can be used and how this can be delivered, wet and dry circuit,</a:t>
                      </a:r>
                      <a:r>
                        <a:rPr lang="en-US" sz="1400" u="none" strike="noStrike" kern="1200" cap="none" spc="0" normalizeH="0" baseline="0" noProof="0" dirty="0">
                          <a:ln>
                            <a:noFill/>
                          </a:ln>
                          <a:effectLst/>
                          <a:uLnTx/>
                          <a:uFillTx/>
                        </a:rPr>
                        <a:t> </a:t>
                      </a:r>
                      <a:r>
                        <a:rPr kumimoji="0" lang="en-US" sz="1400" u="none" strike="noStrike" kern="1200" cap="none" spc="0" normalizeH="0" baseline="0" noProof="0" dirty="0">
                          <a:ln>
                            <a:noFill/>
                          </a:ln>
                          <a:effectLst/>
                          <a:uLnTx/>
                          <a:uFillTx/>
                        </a:rPr>
                        <a:t> </a:t>
                      </a:r>
                      <a:r>
                        <a:rPr lang="en-US" sz="1400" u="none" strike="noStrike" kern="1200" cap="none" spc="0" normalizeH="0" baseline="0" noProof="0" dirty="0">
                          <a:ln>
                            <a:noFill/>
                          </a:ln>
                          <a:effectLst/>
                          <a:uLnTx/>
                          <a:uFillTx/>
                        </a:rPr>
                        <a:t>CYP</a:t>
                      </a:r>
                      <a:r>
                        <a:rPr kumimoji="0" lang="en-US" sz="1400" u="none" strike="noStrike" kern="1200" cap="none" spc="0" normalizeH="0" baseline="0" noProof="0" dirty="0">
                          <a:ln>
                            <a:noFill/>
                          </a:ln>
                          <a:effectLst/>
                          <a:uLnTx/>
                          <a:uFillTx/>
                        </a:rPr>
                        <a:t> normal and escalation protocol, some </a:t>
                      </a:r>
                      <a:r>
                        <a:rPr lang="en-US" sz="1400" u="none" strike="noStrike" kern="1200" cap="none" spc="0" normalizeH="0" baseline="0" noProof="0" dirty="0">
                          <a:ln>
                            <a:noFill/>
                          </a:ln>
                          <a:effectLst/>
                          <a:uLnTx/>
                          <a:uFillTx/>
                        </a:rPr>
                        <a:t>CYP's</a:t>
                      </a:r>
                      <a:r>
                        <a:rPr kumimoji="0" lang="en-US" sz="1400" u="none" strike="noStrike" kern="1200" cap="none" spc="0" normalizeH="0" baseline="0" noProof="0" dirty="0">
                          <a:ln>
                            <a:noFill/>
                          </a:ln>
                          <a:effectLst/>
                          <a:uLnTx/>
                          <a:uFillTx/>
                        </a:rPr>
                        <a:t> may have antibiotic nebulisation routinely or in escalation plan.</a:t>
                      </a:r>
                      <a:r>
                        <a:rPr lang="en-US" sz="1400" u="none" strike="noStrike" kern="1200" cap="none" spc="0" normalizeH="0" baseline="0" noProof="0" dirty="0">
                          <a:ln>
                            <a:noFill/>
                          </a:ln>
                          <a:effectLst/>
                          <a:uLnTx/>
                          <a:uFillTx/>
                        </a:rPr>
                        <a:t>  Consider CYP's ventilation needs and how the nebuliser should be delivered for differing dependency and the use of an aeroneb/jet nebuliser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E7EBF5"/>
                    </a:solidFill>
                  </a:tcPr>
                </a:tc>
                <a:extLst>
                  <a:ext uri="{0D108BD9-81ED-4DB2-BD59-A6C34878D82A}">
                    <a16:rowId xmlns:a16="http://schemas.microsoft.com/office/drawing/2014/main" val="1781005714"/>
                  </a:ext>
                </a:extLst>
              </a:tr>
              <a:tr h="780170">
                <a:tc>
                  <a:txBody>
                    <a:bodyPr/>
                    <a:lstStyle/>
                    <a:p>
                      <a:r>
                        <a:rPr lang="en-US" sz="1600" u="none" strike="noStrike" kern="1200" dirty="0">
                          <a:effectLst/>
                        </a:rPr>
                        <a:t>Aware of how to remove the nebuliser, clean equipment and how frequently to change consumables:</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solidFill>
                      <a:srgbClr val="CCD5EA"/>
                    </a:solidFill>
                  </a:tcPr>
                </a:tc>
                <a:tc>
                  <a:txBody>
                    <a:bodyPr/>
                    <a:lstStyle/>
                    <a:p>
                      <a:r>
                        <a:rPr kumimoji="0" lang="en-US" sz="1400" u="none" strike="noStrike" kern="1200" cap="none" spc="0" normalizeH="0" baseline="0" noProof="0" dirty="0">
                          <a:ln>
                            <a:noFill/>
                          </a:ln>
                          <a:effectLst/>
                          <a:uLnTx/>
                          <a:uFillTx/>
                        </a:rPr>
                        <a:t>discusses the washing of equipment, how often consumable should be </a:t>
                      </a:r>
                      <a:r>
                        <a:rPr lang="en-US" sz="1400" u="none" strike="noStrike" kern="1200" cap="none" spc="0" normalizeH="0" baseline="0" noProof="0" dirty="0">
                          <a:ln>
                            <a:noFill/>
                          </a:ln>
                          <a:effectLst/>
                          <a:uLnTx/>
                          <a:uFillTx/>
                        </a:rPr>
                        <a:t>changed following local and manufacturers guidance</a:t>
                      </a:r>
                      <a:r>
                        <a:rPr kumimoji="0" lang="en-US" sz="1400" u="none" strike="noStrike" kern="1200" cap="none" spc="0" normalizeH="0" baseline="0" noProof="0" dirty="0">
                          <a:ln>
                            <a:noFill/>
                          </a:ln>
                          <a:effectLst/>
                          <a:uLnTx/>
                          <a:uFillTx/>
                        </a:rPr>
                        <a:t>.</a:t>
                      </a:r>
                      <a:r>
                        <a:rPr lang="en-US" sz="1400" u="none" strike="noStrike" kern="1200" cap="none" spc="0" normalizeH="0" baseline="0" noProof="0" dirty="0">
                          <a:ln>
                            <a:noFill/>
                          </a:ln>
                          <a:effectLst/>
                          <a:uLnTx/>
                          <a:uFillTx/>
                        </a:rPr>
                        <a:t> </a:t>
                      </a:r>
                      <a:r>
                        <a:rPr kumimoji="0" lang="en-US" sz="1400" u="none" strike="noStrike" kern="1200" cap="none" spc="0" normalizeH="0" baseline="0" noProof="0" dirty="0">
                          <a:ln>
                            <a:noFill/>
                          </a:ln>
                          <a:effectLst/>
                          <a:uLnTx/>
                          <a:uFillTx/>
                        </a:rPr>
                        <a:t> Where manufacturers guidance can be found: ventilator manuals.</a:t>
                      </a:r>
                      <a:endParaRPr lang="en-GB" sz="1600" dirty="0"/>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tcPr>
                </a:tc>
                <a:extLst>
                  <a:ext uri="{0D108BD9-81ED-4DB2-BD59-A6C34878D82A}">
                    <a16:rowId xmlns:a16="http://schemas.microsoft.com/office/drawing/2014/main" val="2335347024"/>
                  </a:ext>
                </a:extLst>
              </a:tr>
              <a:tr h="915200">
                <a:tc>
                  <a:txBody>
                    <a:bodyPr/>
                    <a:lstStyle/>
                    <a:p>
                      <a:pPr lvl="0">
                        <a:buNone/>
                      </a:pPr>
                      <a:r>
                        <a:rPr lang="en-US" sz="1600" u="none" strike="noStrike" kern="1200" dirty="0">
                          <a:effectLst/>
                        </a:rPr>
                        <a:t>Is aware of the appropriate precautions  for the delivery of antibiotics and aware of how to set up antibiotic nebulisation according to local policy:</a:t>
                      </a:r>
                    </a:p>
                  </a:txBody>
                  <a:tcPr>
                    <a:lnL w="12700">
                      <a:solidFill>
                        <a:schemeClr val="tx1"/>
                      </a:solidFill>
                    </a:lnL>
                    <a:lnR w="12700">
                      <a:solidFill>
                        <a:schemeClr val="tx1"/>
                      </a:solidFill>
                    </a:lnR>
                    <a:lnT w="12700">
                      <a:solidFill>
                        <a:schemeClr val="tx1"/>
                      </a:solidFill>
                    </a:lnT>
                    <a:lnB w="12700">
                      <a:solidFill>
                        <a:schemeClr val="tx1"/>
                      </a:solidFill>
                    </a:lnB>
                    <a:solidFill>
                      <a:srgbClr val="E7EBF5"/>
                    </a:solidFill>
                  </a:tcPr>
                </a:tc>
                <a:tc>
                  <a:txBody>
                    <a:bodyPr/>
                    <a:lstStyle/>
                    <a:p>
                      <a:pPr lvl="0">
                        <a:buNone/>
                      </a:pPr>
                      <a:r>
                        <a:rPr lang="en-US" sz="1400" u="none" strike="noStrike" kern="1200" cap="none" spc="0" normalizeH="0" baseline="0" noProof="0" dirty="0">
                          <a:ln>
                            <a:noFill/>
                          </a:ln>
                          <a:effectLst/>
                          <a:uLnTx/>
                          <a:uFillTx/>
                        </a:rPr>
                        <a:t>check local policy, BNFC and local pharmacist. A filter may need to be added onto some of the nebulisers you are delivering.  Consider other safety precautions that may be advocated by your local policy e.g. minimising people in the room, opening a window. Discuss why this is important, safety of CYP and staff. </a:t>
                      </a:r>
                      <a:endParaRPr lang="en-US" dirty="0"/>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E7EBF5"/>
                    </a:solidFill>
                  </a:tcPr>
                </a:tc>
                <a:extLst>
                  <a:ext uri="{0D108BD9-81ED-4DB2-BD59-A6C34878D82A}">
                    <a16:rowId xmlns:a16="http://schemas.microsoft.com/office/drawing/2014/main" val="2659745611"/>
                  </a:ext>
                </a:extLst>
              </a:tr>
              <a:tr h="345076">
                <a:tc gridSpan="2">
                  <a:txBody>
                    <a:bodyPr/>
                    <a:lstStyle/>
                    <a:p>
                      <a:pPr lvl="0" algn="ctr" rtl="0">
                        <a:buNone/>
                      </a:pPr>
                      <a:r>
                        <a:rPr lang="en-GB" sz="1600" b="1" dirty="0">
                          <a:effectLst/>
                        </a:rPr>
                        <a:t>Ventilation operation Air inlet filters</a:t>
                      </a:r>
                      <a:endParaRPr lang="en-GB" b="1" dirty="0">
                        <a:effectLst/>
                      </a:endParaRP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chemeClr val="tx2">
                        <a:lumMod val="40000"/>
                        <a:lumOff val="60000"/>
                      </a:schemeClr>
                    </a:solidFill>
                  </a:tcPr>
                </a:tc>
                <a:tc hMerge="1">
                  <a:txBody>
                    <a:bodyPr/>
                    <a:lstStyle/>
                    <a:p>
                      <a:endParaRPr lang="en-US"/>
                    </a:p>
                  </a:txBody>
                  <a:tcPr/>
                </a:tc>
                <a:extLst>
                  <a:ext uri="{0D108BD9-81ED-4DB2-BD59-A6C34878D82A}">
                    <a16:rowId xmlns:a16="http://schemas.microsoft.com/office/drawing/2014/main" val="1111954293"/>
                  </a:ext>
                </a:extLst>
              </a:tr>
              <a:tr h="555121">
                <a:tc>
                  <a:txBody>
                    <a:bodyPr/>
                    <a:lstStyle/>
                    <a:p>
                      <a:pPr lvl="0" algn="l" rtl="0">
                        <a:buNone/>
                      </a:pPr>
                      <a:r>
                        <a:rPr lang="en-GB" sz="1600" dirty="0">
                          <a:effectLst/>
                        </a:rPr>
                        <a:t>Able to explain the purpose of the air inlet and aware of the importance of keeping this clear: </a:t>
                      </a:r>
                    </a:p>
                  </a:txBody>
                  <a:tcPr>
                    <a:lnL w="12700">
                      <a:solidFill>
                        <a:schemeClr val="tx1"/>
                      </a:solidFill>
                    </a:lnL>
                    <a:lnR w="12700">
                      <a:solidFill>
                        <a:schemeClr val="tx1"/>
                      </a:solidFill>
                    </a:lnR>
                    <a:lnT w="12700">
                      <a:solidFill>
                        <a:schemeClr val="tx1"/>
                      </a:solidFill>
                    </a:lnT>
                    <a:lnB w="12700">
                      <a:solidFill>
                        <a:schemeClr val="tx1"/>
                      </a:solidFill>
                    </a:lnB>
                    <a:solidFill>
                      <a:srgbClr val="CCD5EA"/>
                    </a:solidFill>
                  </a:tcPr>
                </a:tc>
                <a:tc>
                  <a:txBody>
                    <a:bodyPr/>
                    <a:lstStyle/>
                    <a:p>
                      <a:pPr lvl="0" algn="l" rtl="0">
                        <a:buNone/>
                      </a:pPr>
                      <a:r>
                        <a:rPr lang="en-GB" sz="1400" dirty="0">
                          <a:effectLst/>
                        </a:rPr>
                        <a:t>explain where the air is taken into the ventilator and how the blocking or partial blocking can result in insufficient delivery of pressures, overheating, increased battery use, machine malfunction, fire.​</a:t>
                      </a:r>
                      <a:endParaRPr lang="en-US" dirty="0"/>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CCD5EA"/>
                    </a:solidFill>
                  </a:tcPr>
                </a:tc>
                <a:extLst>
                  <a:ext uri="{0D108BD9-81ED-4DB2-BD59-A6C34878D82A}">
                    <a16:rowId xmlns:a16="http://schemas.microsoft.com/office/drawing/2014/main" val="3155734732"/>
                  </a:ext>
                </a:extLst>
              </a:tr>
              <a:tr h="825179">
                <a:tc>
                  <a:txBody>
                    <a:bodyPr/>
                    <a:lstStyle/>
                    <a:p>
                      <a:pPr lvl="0" algn="l" rtl="0">
                        <a:buNone/>
                      </a:pPr>
                      <a:r>
                        <a:rPr lang="en-GB" sz="1600" dirty="0">
                          <a:effectLst/>
                        </a:rPr>
                        <a:t>Aware how frequently the air inlet filter should be changed and that more frequent changes may be required.  Can discuss the reasons for this:</a:t>
                      </a: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rgbClr val="E7EBF5"/>
                    </a:solidFill>
                  </a:tcPr>
                </a:tc>
                <a:tc>
                  <a:txBody>
                    <a:bodyPr/>
                    <a:lstStyle/>
                    <a:p>
                      <a:pPr lvl="0" algn="l" rtl="0">
                        <a:buNone/>
                      </a:pPr>
                      <a:r>
                        <a:rPr lang="en-GB" sz="1400" dirty="0">
                          <a:effectLst/>
                        </a:rPr>
                        <a:t>discusses</a:t>
                      </a:r>
                      <a:r>
                        <a:rPr lang="en-GB" sz="1800" baseline="0" dirty="0">
                          <a:effectLst/>
                        </a:rPr>
                        <a:t> </a:t>
                      </a:r>
                      <a:r>
                        <a:rPr lang="en-GB" sz="1400" dirty="0">
                          <a:effectLst/>
                        </a:rPr>
                        <a:t>the different manufacturers guidance and where the information is located, how to check filters and the importance of this, increased changes may be needed for dusty properties, houses with animals, ventilator kept close to a carpeted floor, high ventilator requirements.</a:t>
                      </a:r>
                      <a:endParaRPr lang="en-US" dirty="0"/>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E7EBF5"/>
                    </a:solidFill>
                  </a:tcPr>
                </a:tc>
                <a:extLst>
                  <a:ext uri="{0D108BD9-81ED-4DB2-BD59-A6C34878D82A}">
                    <a16:rowId xmlns:a16="http://schemas.microsoft.com/office/drawing/2014/main" val="2291372365"/>
                  </a:ext>
                </a:extLst>
              </a:tr>
              <a:tr h="378752">
                <a:tc gridSpan="2">
                  <a:txBody>
                    <a:bodyPr/>
                    <a:lstStyle/>
                    <a:p>
                      <a:pPr lvl="0" algn="ctr">
                        <a:buNone/>
                      </a:pPr>
                      <a:r>
                        <a:rPr lang="en-GB" sz="1600" b="1" dirty="0">
                          <a:effectLst/>
                        </a:rPr>
                        <a:t>Ventilator Power Supply</a:t>
                      </a:r>
                    </a:p>
                  </a:txBody>
                  <a:tcP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n-US"/>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141289605"/>
                  </a:ext>
                </a:extLst>
              </a:tr>
              <a:tr h="8251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effectLst/>
                        </a:rPr>
                        <a:t>Able to connect the ventilator to the main power supply:</a:t>
                      </a:r>
                      <a:endParaRPr lang="en-US" sz="1600" kern="1200" dirty="0">
                        <a:effectLst/>
                      </a:endParaRPr>
                    </a:p>
                    <a:p>
                      <a:pPr lvl="0" algn="ctr">
                        <a:buNone/>
                      </a:pPr>
                      <a:endParaRPr lang="en-GB" sz="1600" b="1" dirty="0">
                        <a:effectLst/>
                      </a:endParaRP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solidFill>
                      <a:srgbClr val="CCD5E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u="none" strike="noStrike" kern="1200" cap="none" spc="0" normalizeH="0" baseline="0" noProof="0" dirty="0">
                          <a:ln>
                            <a:noFill/>
                          </a:ln>
                          <a:effectLst/>
                          <a:uLnTx/>
                          <a:uFillTx/>
                        </a:rPr>
                        <a:t>discuss the importance</a:t>
                      </a:r>
                      <a:r>
                        <a:rPr kumimoji="0" lang="en-GB" sz="1600" u="none" strike="noStrike" kern="1200" cap="none" spc="0" normalizeH="0" baseline="0" noProof="0" dirty="0">
                          <a:ln>
                            <a:noFill/>
                          </a:ln>
                          <a:effectLst/>
                          <a:uLnTx/>
                          <a:uFillTx/>
                        </a:rPr>
                        <a:t> of keeping the ventilator plugged in to the mains when not transporting</a:t>
                      </a:r>
                      <a:r>
                        <a:rPr lang="en-GB" sz="1600" u="none" strike="noStrike" kern="1200" cap="none" spc="0" normalizeH="0" baseline="0" noProof="0" dirty="0">
                          <a:ln>
                            <a:noFill/>
                          </a:ln>
                          <a:effectLst/>
                          <a:uLnTx/>
                          <a:uFillTx/>
                        </a:rPr>
                        <a:t> and implication to the CYP if the power ran out: unable to ventilate,  use of external battery and the charging of batteries.</a:t>
                      </a:r>
                      <a:endParaRPr lang="en-US" sz="1800" kern="1200" dirty="0">
                        <a:effectLst/>
                      </a:endParaRPr>
                    </a:p>
                    <a:p>
                      <a:pPr lvl="0" algn="ctr">
                        <a:buNone/>
                      </a:pPr>
                      <a:endParaRPr lang="en-GB" sz="1600" b="1" dirty="0">
                        <a:effectLst/>
                      </a:endParaRP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D5EA"/>
                    </a:solidFill>
                  </a:tcPr>
                </a:tc>
                <a:extLst>
                  <a:ext uri="{0D108BD9-81ED-4DB2-BD59-A6C34878D82A}">
                    <a16:rowId xmlns:a16="http://schemas.microsoft.com/office/drawing/2014/main" val="2198944738"/>
                  </a:ext>
                </a:extLst>
              </a:tr>
            </a:tbl>
          </a:graphicData>
        </a:graphic>
      </p:graphicFrame>
    </p:spTree>
    <p:extLst>
      <p:ext uri="{BB962C8B-B14F-4D97-AF65-F5344CB8AC3E}">
        <p14:creationId xmlns:p14="http://schemas.microsoft.com/office/powerpoint/2010/main" val="930874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6B92FAF7-0AD3-4B47-9111-D0E9CD79E2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27" name="Group 26">
            <a:extLst>
              <a:ext uri="{FF2B5EF4-FFF2-40B4-BE49-F238E27FC236}">
                <a16:creationId xmlns:a16="http://schemas.microsoft.com/office/drawing/2014/main" id="{D6A77139-BADB-4B2C-BD41-B67A4D37D75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526" y="2227167"/>
            <a:ext cx="4336168"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28" name="Freeform: Shape 27">
              <a:extLst>
                <a:ext uri="{FF2B5EF4-FFF2-40B4-BE49-F238E27FC236}">
                  <a16:creationId xmlns:a16="http://schemas.microsoft.com/office/drawing/2014/main" id="{DAC7B25D-E1A6-459A-B45A-1912B0CD957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29" name="Freeform: Shape 28">
              <a:extLst>
                <a:ext uri="{FF2B5EF4-FFF2-40B4-BE49-F238E27FC236}">
                  <a16:creationId xmlns:a16="http://schemas.microsoft.com/office/drawing/2014/main" id="{920A7C7E-00F6-490C-A8E7-5167EA6A4B8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30" name="Freeform: Shape 29">
              <a:extLst>
                <a:ext uri="{FF2B5EF4-FFF2-40B4-BE49-F238E27FC236}">
                  <a16:creationId xmlns:a16="http://schemas.microsoft.com/office/drawing/2014/main" id="{2E166FC5-8F23-41C3-879A-BFF8D5B7051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31" name="Freeform: Shape 30">
              <a:extLst>
                <a:ext uri="{FF2B5EF4-FFF2-40B4-BE49-F238E27FC236}">
                  <a16:creationId xmlns:a16="http://schemas.microsoft.com/office/drawing/2014/main" id="{5C727C6A-DB0B-482E-B0E4-4F035FC0231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33" name="Group 32">
            <a:extLst>
              <a:ext uri="{FF2B5EF4-FFF2-40B4-BE49-F238E27FC236}">
                <a16:creationId xmlns:a16="http://schemas.microsoft.com/office/drawing/2014/main" id="{2786ABD8-AB9F-46F2-A7D9-36F1F7338CF9}"/>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112326" y="0"/>
            <a:ext cx="4683941" cy="3456291"/>
            <a:chOff x="4345582" y="0"/>
            <a:chExt cx="5069918" cy="3741104"/>
          </a:xfrm>
          <a:solidFill>
            <a:schemeClr val="accent5">
              <a:alpha val="5000"/>
            </a:schemeClr>
          </a:solidFill>
        </p:grpSpPr>
        <p:sp>
          <p:nvSpPr>
            <p:cNvPr id="34" name="Freeform: Shape 33">
              <a:extLst>
                <a:ext uri="{FF2B5EF4-FFF2-40B4-BE49-F238E27FC236}">
                  <a16:creationId xmlns:a16="http://schemas.microsoft.com/office/drawing/2014/main" id="{DB26E49F-E19A-487B-A8A4-A26128CFDCC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58E67742-7BE5-458C-BC8D-9EE8557636C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 name="Freeform: Shape 35">
              <a:extLst>
                <a:ext uri="{FF2B5EF4-FFF2-40B4-BE49-F238E27FC236}">
                  <a16:creationId xmlns:a16="http://schemas.microsoft.com/office/drawing/2014/main" id="{EB03BE98-6C07-41CD-ACA9-5244A3DA10B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D13CCE92-2C5E-48BC-9713-FBEEDBAE614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2" name="Title 1"/>
          <p:cNvSpPr>
            <a:spLocks noGrp="1"/>
          </p:cNvSpPr>
          <p:nvPr>
            <p:ph type="title"/>
          </p:nvPr>
        </p:nvSpPr>
        <p:spPr>
          <a:xfrm>
            <a:off x="299972" y="2493060"/>
            <a:ext cx="5145024" cy="1229063"/>
          </a:xfrm>
        </p:spPr>
        <p:txBody>
          <a:bodyPr vert="horz" lIns="91440" tIns="45720" rIns="91440" bIns="45720" rtlCol="0" anchor="b">
            <a:normAutofit/>
          </a:bodyPr>
          <a:lstStyle/>
          <a:p>
            <a:endParaRPr lang="en-US" sz="3600" b="1" kern="1200" dirty="0">
              <a:solidFill>
                <a:schemeClr val="tx2"/>
              </a:solidFill>
              <a:latin typeface="+mj-lt"/>
              <a:ea typeface="+mj-ea"/>
              <a:cs typeface="+mj-cs"/>
            </a:endParaRPr>
          </a:p>
        </p:txBody>
      </p:sp>
      <p:sp>
        <p:nvSpPr>
          <p:cNvPr id="22" name="Content Placeholder 21">
            <a:extLst>
              <a:ext uri="{FF2B5EF4-FFF2-40B4-BE49-F238E27FC236}">
                <a16:creationId xmlns:a16="http://schemas.microsoft.com/office/drawing/2014/main" id="{24ABABB6-F239-DD48-592F-6F683E42F0E8}"/>
              </a:ext>
            </a:extLst>
          </p:cNvPr>
          <p:cNvSpPr>
            <a:spLocks noGrp="1"/>
          </p:cNvSpPr>
          <p:nvPr>
            <p:ph idx="1"/>
          </p:nvPr>
        </p:nvSpPr>
        <p:spPr>
          <a:xfrm flipH="1" flipV="1">
            <a:off x="533401" y="6060971"/>
            <a:ext cx="271272" cy="45719"/>
          </a:xfrm>
        </p:spPr>
        <p:txBody>
          <a:bodyPr anchor="ctr">
            <a:normAutofit fontScale="25000" lnSpcReduction="20000"/>
          </a:bodyPr>
          <a:lstStyle/>
          <a:p>
            <a:endParaRPr lang="en-US" sz="1800" dirty="0">
              <a:solidFill>
                <a:schemeClr val="tx2"/>
              </a:solidFill>
            </a:endParaRPr>
          </a:p>
        </p:txBody>
      </p:sp>
      <p:sp>
        <p:nvSpPr>
          <p:cNvPr id="3" name="Slide Number Placeholder 2">
            <a:extLst>
              <a:ext uri="{FF2B5EF4-FFF2-40B4-BE49-F238E27FC236}">
                <a16:creationId xmlns:a16="http://schemas.microsoft.com/office/drawing/2014/main" id="{E959E8FC-691F-4DFE-88C9-6F09B9DE4A5C}"/>
              </a:ext>
            </a:extLst>
          </p:cNvPr>
          <p:cNvSpPr>
            <a:spLocks noGrp="1"/>
          </p:cNvSpPr>
          <p:nvPr>
            <p:ph type="sldNum" sz="quarter" idx="12"/>
          </p:nvPr>
        </p:nvSpPr>
        <p:spPr>
          <a:xfrm>
            <a:off x="8610600" y="6356350"/>
            <a:ext cx="2743200" cy="365125"/>
          </a:xfrm>
        </p:spPr>
        <p:txBody>
          <a:bodyPr vert="horz" lIns="91440" tIns="45720" rIns="91440" bIns="45720" rtlCol="0">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16" name="Table 15"/>
          <p:cNvGraphicFramePr>
            <a:graphicFrameLocks noGrp="1"/>
          </p:cNvGraphicFramePr>
          <p:nvPr>
            <p:extLst>
              <p:ext uri="{D42A27DB-BD31-4B8C-83A1-F6EECF244321}">
                <p14:modId xmlns:p14="http://schemas.microsoft.com/office/powerpoint/2010/main" val="1525429697"/>
              </p:ext>
            </p:extLst>
          </p:nvPr>
        </p:nvGraphicFramePr>
        <p:xfrm>
          <a:off x="142068" y="309968"/>
          <a:ext cx="11752571" cy="5850827"/>
        </p:xfrm>
        <a:graphic>
          <a:graphicData uri="http://schemas.openxmlformats.org/drawingml/2006/table">
            <a:tbl>
              <a:tblPr firstRow="1" bandRow="1">
                <a:tableStyleId>{5C22544A-7EE6-4342-B048-85BDC9FD1C3A}</a:tableStyleId>
              </a:tblPr>
              <a:tblGrid>
                <a:gridCol w="4399086">
                  <a:extLst>
                    <a:ext uri="{9D8B030D-6E8A-4147-A177-3AD203B41FA5}">
                      <a16:colId xmlns:a16="http://schemas.microsoft.com/office/drawing/2014/main" val="1358548031"/>
                    </a:ext>
                  </a:extLst>
                </a:gridCol>
                <a:gridCol w="7353485">
                  <a:extLst>
                    <a:ext uri="{9D8B030D-6E8A-4147-A177-3AD203B41FA5}">
                      <a16:colId xmlns:a16="http://schemas.microsoft.com/office/drawing/2014/main" val="544438196"/>
                    </a:ext>
                  </a:extLst>
                </a:gridCol>
              </a:tblGrid>
              <a:tr h="486473">
                <a:tc gridSpan="2">
                  <a:txBody>
                    <a:bodyPr/>
                    <a:lstStyle/>
                    <a:p>
                      <a:pPr algn="ctr"/>
                      <a:r>
                        <a:rPr lang="en-GB" sz="1200" dirty="0"/>
                        <a:t>COMPETENCIES TO BE COMPLETED</a:t>
                      </a:r>
                    </a:p>
                    <a:p>
                      <a:pPr algn="ctr"/>
                      <a:r>
                        <a:rPr lang="en-GB" sz="1200" dirty="0"/>
                        <a:t>UNDERSTANDING CYP’S NEED FOR VENTILATION</a:t>
                      </a:r>
                      <a:r>
                        <a:rPr lang="en-GB" sz="1200" baseline="0" dirty="0"/>
                        <a:t> (NON-VENTILATOR SPECIFIC)</a:t>
                      </a:r>
                      <a:endParaRPr lang="en-GB" sz="1200" dirty="0"/>
                    </a:p>
                  </a:txBody>
                  <a:tcPr>
                    <a:lnL w="12700">
                      <a:solidFill>
                        <a:schemeClr val="tx1"/>
                      </a:solidFill>
                    </a:lnL>
                    <a:lnR w="12700">
                      <a:solidFill>
                        <a:schemeClr val="tx1"/>
                      </a:solidFill>
                    </a:lnR>
                    <a:lnT w="12700">
                      <a:solidFill>
                        <a:schemeClr val="tx1"/>
                      </a:solidFill>
                    </a:lnT>
                    <a:lnB w="12700">
                      <a:solidFill>
                        <a:schemeClr val="tx1"/>
                      </a:solidFill>
                    </a:lnB>
                  </a:tcPr>
                </a:tc>
                <a:tc hMerge="1">
                  <a:txBody>
                    <a:bodyPr/>
                    <a:lstStyle/>
                    <a:p>
                      <a:endParaRPr lang="en-GB"/>
                    </a:p>
                  </a:txBody>
                  <a:tcPr marL="0" marR="0" marT="0" marB="0" horzOverflow="overflow"/>
                </a:tc>
                <a:extLst>
                  <a:ext uri="{0D108BD9-81ED-4DB2-BD59-A6C34878D82A}">
                    <a16:rowId xmlns:a16="http://schemas.microsoft.com/office/drawing/2014/main" val="3832251613"/>
                  </a:ext>
                </a:extLst>
              </a:tr>
              <a:tr h="341846">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kern="1200" dirty="0">
                          <a:effectLst/>
                        </a:rPr>
                        <a:t>Ventilator power supply</a:t>
                      </a:r>
                    </a:p>
                  </a:txBody>
                  <a:tcPr>
                    <a:lnL w="12700">
                      <a:solidFill>
                        <a:schemeClr val="tx1"/>
                      </a:solidFill>
                    </a:lnL>
                    <a:lnR w="12700">
                      <a:solidFill>
                        <a:schemeClr val="tx1"/>
                      </a:solidFill>
                    </a:lnR>
                    <a:lnT w="12700">
                      <a:solidFill>
                        <a:schemeClr val="tx1"/>
                      </a:solidFill>
                    </a:lnT>
                    <a:lnB w="12700">
                      <a:solidFill>
                        <a:schemeClr val="tx1"/>
                      </a:solidFill>
                    </a:lnB>
                    <a:solidFill>
                      <a:schemeClr val="tx2">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i="0" kern="1200">
                        <a:solidFill>
                          <a:schemeClr val="bg1"/>
                        </a:solidFill>
                        <a:effectLst/>
                        <a:latin typeface="+mn-lt"/>
                        <a:ea typeface="+mn-ea"/>
                        <a:cs typeface="+mn-cs"/>
                      </a:endParaRPr>
                    </a:p>
                  </a:txBody>
                  <a:tcPr marL="0" marR="0" marT="0" marB="0" horzOverflow="overflow"/>
                </a:tc>
                <a:extLst>
                  <a:ext uri="{0D108BD9-81ED-4DB2-BD59-A6C34878D82A}">
                    <a16:rowId xmlns:a16="http://schemas.microsoft.com/office/drawing/2014/main" val="4140582219"/>
                  </a:ext>
                </a:extLst>
              </a:tr>
              <a:tr h="8283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effectLst/>
                        </a:rPr>
                        <a:t>Able to explain what to do in a power outage or evacuation:</a:t>
                      </a:r>
                      <a:endParaRPr lang="en-GB" sz="1200" b="1"/>
                    </a:p>
                  </a:txBody>
                  <a:tcP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200" u="none" strike="noStrike" kern="1200" cap="none" spc="0" normalizeH="0" baseline="0" noProof="0" dirty="0">
                          <a:ln>
                            <a:noFill/>
                          </a:ln>
                          <a:effectLst/>
                          <a:uLnTx/>
                          <a:uFillTx/>
                        </a:rPr>
                        <a:t>Discuss the importance</a:t>
                      </a:r>
                      <a:r>
                        <a:rPr kumimoji="0" lang="en-GB" sz="1200" u="none" strike="noStrike" kern="1200" cap="none" spc="0" normalizeH="0" baseline="0" noProof="0" dirty="0">
                          <a:ln>
                            <a:noFill/>
                          </a:ln>
                          <a:effectLst/>
                          <a:uLnTx/>
                          <a:uFillTx/>
                        </a:rPr>
                        <a:t> of daily checks, the need for planning, ensuring batteries are on charge</a:t>
                      </a:r>
                      <a:r>
                        <a:rPr lang="en-GB" sz="1200" u="none" strike="noStrike" kern="1200" cap="none" spc="0" normalizeH="0" baseline="0" noProof="0" dirty="0">
                          <a:ln>
                            <a:noFill/>
                          </a:ln>
                          <a:effectLst/>
                          <a:uLnTx/>
                          <a:uFillTx/>
                        </a:rPr>
                        <a:t>, </a:t>
                      </a:r>
                      <a:r>
                        <a:rPr kumimoji="0" lang="en-GB" sz="1200" u="none" strike="noStrike" kern="1200" cap="none" spc="0" normalizeH="0" baseline="0" noProof="0" dirty="0">
                          <a:ln>
                            <a:noFill/>
                          </a:ln>
                          <a:effectLst/>
                          <a:uLnTx/>
                          <a:uFillTx/>
                        </a:rPr>
                        <a:t>ventilator is connected to the </a:t>
                      </a:r>
                      <a:r>
                        <a:rPr lang="en-GB" sz="1200" u="none" strike="noStrike" kern="1200" cap="none" spc="0" normalizeH="0" baseline="0" noProof="0" dirty="0">
                          <a:ln>
                            <a:noFill/>
                          </a:ln>
                          <a:effectLst/>
                          <a:uLnTx/>
                          <a:uFillTx/>
                        </a:rPr>
                        <a:t>mains and  ventilator is charging</a:t>
                      </a:r>
                      <a:r>
                        <a:rPr kumimoji="0" lang="en-GB" sz="1200" u="none" strike="noStrike" kern="1200" cap="none" spc="0" normalizeH="0" baseline="0" noProof="0" dirty="0">
                          <a:ln>
                            <a:noFill/>
                          </a:ln>
                          <a:effectLst/>
                          <a:uLnTx/>
                          <a:uFillTx/>
                        </a:rPr>
                        <a:t>, ensure the second ventilator (if appropriate) is fully charged when not in use, what </a:t>
                      </a:r>
                      <a:r>
                        <a:rPr lang="en-GB" sz="1200" u="none" strike="noStrike" kern="1200" cap="none" spc="0" normalizeH="0" baseline="0" noProof="0" dirty="0">
                          <a:ln>
                            <a:noFill/>
                          </a:ln>
                          <a:effectLst/>
                          <a:uLnTx/>
                          <a:uFillTx/>
                        </a:rPr>
                        <a:t>are the considerations when</a:t>
                      </a:r>
                      <a:r>
                        <a:rPr kumimoji="0" lang="en-GB" sz="1200" u="none" strike="noStrike" kern="1200" cap="none" spc="0" normalizeH="0" baseline="0" noProof="0" dirty="0">
                          <a:ln>
                            <a:noFill/>
                          </a:ln>
                          <a:effectLst/>
                          <a:uLnTx/>
                          <a:uFillTx/>
                        </a:rPr>
                        <a:t> moving </a:t>
                      </a:r>
                      <a:r>
                        <a:rPr lang="en-GB" sz="1200" u="none" strike="noStrike" kern="1200" cap="none" spc="0" normalizeH="0" baseline="0" noProof="0" dirty="0">
                          <a:ln>
                            <a:noFill/>
                          </a:ln>
                          <a:effectLst/>
                          <a:uLnTx/>
                          <a:uFillTx/>
                        </a:rPr>
                        <a:t>a CYP,</a:t>
                      </a:r>
                      <a:r>
                        <a:rPr kumimoji="0" lang="en-GB" sz="1200" u="none" strike="noStrike" kern="1200" cap="none" spc="0" normalizeH="0" baseline="0" noProof="0" dirty="0">
                          <a:ln>
                            <a:noFill/>
                          </a:ln>
                          <a:effectLst/>
                          <a:uLnTx/>
                          <a:uFillTx/>
                        </a:rPr>
                        <a:t> importance of emergency equipment</a:t>
                      </a:r>
                      <a:r>
                        <a:rPr lang="en-GB" sz="1200" u="none" strike="noStrike" kern="1200" cap="none" spc="0" normalizeH="0" baseline="0" noProof="0" dirty="0">
                          <a:ln>
                            <a:noFill/>
                          </a:ln>
                          <a:effectLst/>
                          <a:uLnTx/>
                          <a:uFillTx/>
                        </a:rPr>
                        <a:t>, if site has a generator back up ensure ventilator is plugged into appropriate power source for this.</a:t>
                      </a:r>
                      <a:endParaRPr lang="en-GB" sz="1200" dirty="0"/>
                    </a:p>
                  </a:txBody>
                  <a:tcPr>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025501020"/>
                  </a:ext>
                </a:extLst>
              </a:tr>
              <a:tr h="644249">
                <a:tc>
                  <a:txBody>
                    <a:bodyPr/>
                    <a:lstStyle/>
                    <a:p>
                      <a:pPr marL="0" marR="0" lvl="0" indent="0" algn="l" rtl="0" eaLnBrk="1" fontAlgn="auto" latinLnBrk="0" hangingPunct="1">
                        <a:lnSpc>
                          <a:spcPct val="100000"/>
                        </a:lnSpc>
                        <a:spcBef>
                          <a:spcPts val="0"/>
                        </a:spcBef>
                        <a:spcAft>
                          <a:spcPts val="0"/>
                        </a:spcAft>
                        <a:buClrTx/>
                        <a:buSzTx/>
                        <a:buFontTx/>
                        <a:buNone/>
                      </a:pPr>
                      <a:r>
                        <a:rPr lang="en-US" sz="1200" b="1" u="none" strike="noStrike" kern="1200" dirty="0">
                          <a:effectLst/>
                        </a:rPr>
                        <a:t>Able to identify when batteries need charging, how to do this, the need to ensure the battery supply is sufficient for that ventilator/CYP dependency and factors that affect battery life:</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200" u="none" strike="noStrike" kern="1200" cap="none" spc="0" normalizeH="0" baseline="0" noProof="0" dirty="0">
                          <a:ln>
                            <a:noFill/>
                          </a:ln>
                          <a:effectLst/>
                          <a:uLnTx/>
                          <a:uFillTx/>
                        </a:rPr>
                        <a:t>discuss how</a:t>
                      </a:r>
                      <a:r>
                        <a:rPr kumimoji="0" lang="en-US" sz="1200" u="none" strike="noStrike" kern="1200" cap="none" spc="0" normalizeH="0" baseline="0" noProof="0" dirty="0">
                          <a:ln>
                            <a:noFill/>
                          </a:ln>
                          <a:effectLst/>
                          <a:uLnTx/>
                          <a:uFillTx/>
                        </a:rPr>
                        <a:t> to check the battery charge of the ventilator, to ensure the batteries are charging/fully charged and the importance of this in their daily checks, understands what drains the battery and how this affects your running time off the mains.</a:t>
                      </a:r>
                      <a:endParaRPr lang="en-US" sz="1200" u="none" strike="noStrike" kern="1200" dirty="0">
                        <a:effectLst/>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298144762"/>
                  </a:ext>
                </a:extLst>
              </a:tr>
              <a:tr h="1064982">
                <a:tc>
                  <a:txBody>
                    <a:bodyPr/>
                    <a:lstStyle/>
                    <a:p>
                      <a:pPr lvl="0">
                        <a:buNone/>
                      </a:pPr>
                      <a:r>
                        <a:rPr lang="en-US" sz="1200" b="1" u="none" strike="noStrike" kern="1200" dirty="0">
                          <a:effectLst/>
                        </a:rPr>
                        <a:t>Be aware of the different batteries available for different ventilators and if there is an internal/external battery, the implications of this and where this information can be found: </a:t>
                      </a:r>
                      <a:r>
                        <a:rPr lang="en-US" sz="1200" b="1" i="0" u="none" strike="noStrike" kern="1200" noProof="0" dirty="0">
                          <a:effectLst/>
                          <a:latin typeface="Calibri"/>
                        </a:rPr>
                        <a:t>Understands factors affecting the battery life </a:t>
                      </a:r>
                      <a:r>
                        <a:rPr lang="en-US" sz="1200" b="1" i="0" u="none" strike="noStrike" kern="1200" noProof="0" err="1">
                          <a:effectLst/>
                          <a:latin typeface="Calibri"/>
                        </a:rPr>
                        <a:t>eg</a:t>
                      </a:r>
                      <a:r>
                        <a:rPr lang="en-US" sz="1200" b="1" i="0" u="none" strike="noStrike" kern="1200" noProof="0" dirty="0">
                          <a:effectLst/>
                          <a:latin typeface="Calibri"/>
                        </a:rPr>
                        <a:t>, increased pressures, age of battery.</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US" sz="1200" u="none" strike="noStrike" kern="1200" cap="none" spc="0" normalizeH="0" baseline="0" noProof="0" dirty="0">
                          <a:ln>
                            <a:noFill/>
                          </a:ln>
                          <a:effectLst/>
                          <a:uLnTx/>
                          <a:uFillTx/>
                        </a:rPr>
                        <a:t>check with parents, manual, contact reps or tertiary centre if there is a planned journey where battery life is not long enough.  Discuss options to plug in machine intermittently as available. The importance of planning. Aware of where to find the ventilators estimated battery length (if applicable)</a:t>
                      </a:r>
                      <a:endParaRPr lang="en-GB" sz="1200"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176540483"/>
                  </a:ext>
                </a:extLst>
              </a:tr>
              <a:tr h="341846">
                <a:tc gridSpan="2">
                  <a:txBody>
                    <a:bodyPr/>
                    <a:lstStyle/>
                    <a:p>
                      <a:pPr marL="0" marR="0" lvl="0" indent="0" algn="ctr" rtl="0">
                        <a:lnSpc>
                          <a:spcPct val="100000"/>
                        </a:lnSpc>
                        <a:spcBef>
                          <a:spcPts val="0"/>
                        </a:spcBef>
                        <a:spcAft>
                          <a:spcPts val="0"/>
                        </a:spcAft>
                        <a:buClrTx/>
                        <a:buSzTx/>
                        <a:buFontTx/>
                        <a:buNone/>
                      </a:pPr>
                      <a:r>
                        <a:rPr lang="en-GB" sz="1200" b="1" dirty="0"/>
                        <a:t>Circuits</a:t>
                      </a:r>
                      <a:endParaRPr lang="en-US" sz="1200" b="1"/>
                    </a:p>
                  </a:txBody>
                  <a:tcPr>
                    <a:lnL w="12700">
                      <a:solidFill>
                        <a:schemeClr val="tx1"/>
                      </a:solidFill>
                    </a:lnL>
                    <a:lnR w="12700">
                      <a:solidFill>
                        <a:schemeClr val="tx1"/>
                      </a:solidFill>
                    </a:lnR>
                    <a:lnT w="12700">
                      <a:solidFill>
                        <a:schemeClr val="tx1"/>
                      </a:solidFill>
                    </a:lnT>
                    <a:lnB w="12700">
                      <a:solidFill>
                        <a:schemeClr val="tx1"/>
                      </a:solidFill>
                    </a:lnB>
                    <a:solidFill>
                      <a:schemeClr val="tx2">
                        <a:lumMod val="40000"/>
                        <a:lumOff val="60000"/>
                      </a:schemeClr>
                    </a:solidFill>
                  </a:tcPr>
                </a:tc>
                <a:tc hMerge="1">
                  <a:txBody>
                    <a:bodyPr/>
                    <a:lstStyle/>
                    <a:p>
                      <a:endParaRPr lang="en-US"/>
                    </a:p>
                  </a:txBody>
                  <a:tcPr/>
                </a:tc>
                <a:extLst>
                  <a:ext uri="{0D108BD9-81ED-4DB2-BD59-A6C34878D82A}">
                    <a16:rowId xmlns:a16="http://schemas.microsoft.com/office/drawing/2014/main" val="2376551241"/>
                  </a:ext>
                </a:extLst>
              </a:tr>
              <a:tr h="1130722">
                <a:tc>
                  <a:txBody>
                    <a:bodyPr/>
                    <a:lstStyle/>
                    <a:p>
                      <a:pPr lvl="0">
                        <a:buNone/>
                      </a:pPr>
                      <a:r>
                        <a:rPr lang="en-GB" sz="1200" b="1" kern="1200" dirty="0">
                          <a:effectLst/>
                        </a:rPr>
                        <a:t>Can discuss the different types of circuits that can be used in LTV e.g. single, double limb, wet and dry circuits:</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GB" sz="1200" u="none" strike="noStrike" kern="1200" cap="none" spc="0" normalizeH="0" baseline="0" noProof="0" dirty="0">
                          <a:ln>
                            <a:noFill/>
                          </a:ln>
                          <a:effectLst/>
                          <a:uLnTx/>
                          <a:uFillTx/>
                        </a:rPr>
                        <a:t>aware of the CYP's specified set up.  That there are different tubing for different patients weight/age, circuits for integrated and external humidifier, connections.  Is able to discuss a single limb circuit and how the flow of air travels.  There needs to be an awareness that there are double limb circuits but unlikely to see these outside a high dependency unit.</a:t>
                      </a:r>
                    </a:p>
                    <a:p>
                      <a:pPr lvl="0">
                        <a:buNone/>
                      </a:pPr>
                      <a:endParaRPr lang="en-GB" sz="1200" u="none" strike="noStrike" kern="1200" cap="none" spc="0" normalizeH="0" baseline="0" noProof="0" dirty="0">
                        <a:ln>
                          <a:noFill/>
                        </a:ln>
                        <a:effectLst/>
                        <a:uLnTx/>
                        <a:uFillTx/>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890363021"/>
                  </a:ext>
                </a:extLst>
              </a:tr>
              <a:tr h="1012390">
                <a:tc>
                  <a:txBody>
                    <a:bodyPr/>
                    <a:lstStyle/>
                    <a:p>
                      <a:pPr lvl="0">
                        <a:buNone/>
                      </a:pPr>
                      <a:r>
                        <a:rPr lang="en-GB" sz="1200" b="1" kern="1200" dirty="0">
                          <a:effectLst/>
                        </a:rPr>
                        <a:t>Understands and can discuss the different parts of the circuit:</a:t>
                      </a:r>
                      <a:endParaRPr lang="en-GB" sz="1200" b="1"/>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GB" sz="1200" u="none" strike="noStrike" kern="1200" cap="none" spc="0" normalizeH="0" baseline="0" noProof="0" dirty="0">
                          <a:ln>
                            <a:noFill/>
                          </a:ln>
                          <a:effectLst/>
                          <a:uLnTx/>
                          <a:uFillTx/>
                        </a:rPr>
                        <a:t>Can explain the difference uses of integrated humidifier (NIV) and external wet circuit, humidifier chamber, dry circuit, bacterial filter if appropriate, temperature probes, </a:t>
                      </a:r>
                      <a:r>
                        <a:rPr lang="en-GB" sz="1200" u="sng" strike="noStrike" kern="1200" cap="none" spc="0" normalizeH="0" baseline="0" noProof="0" dirty="0">
                          <a:ln>
                            <a:noFill/>
                          </a:ln>
                          <a:effectLst/>
                          <a:uLnTx/>
                          <a:uFillTx/>
                        </a:rPr>
                        <a:t>exhalation/leak port </a:t>
                      </a:r>
                      <a:r>
                        <a:rPr lang="en-GB" sz="1200" u="none" strike="noStrike" kern="1200" cap="none" spc="0" normalizeH="0" baseline="0" noProof="0" dirty="0">
                          <a:ln>
                            <a:noFill/>
                          </a:ln>
                          <a:effectLst/>
                          <a:uLnTx/>
                          <a:uFillTx/>
                        </a:rPr>
                        <a:t>and why this is important in a single limb circuit</a:t>
                      </a:r>
                    </a:p>
                    <a:p>
                      <a:pPr lvl="0">
                        <a:buNone/>
                      </a:pPr>
                      <a:endParaRPr lang="en-GB" sz="1200"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054389917"/>
                  </a:ext>
                </a:extLst>
              </a:tr>
            </a:tbl>
          </a:graphicData>
        </a:graphic>
      </p:graphicFrame>
    </p:spTree>
    <p:extLst>
      <p:ext uri="{BB962C8B-B14F-4D97-AF65-F5344CB8AC3E}">
        <p14:creationId xmlns:p14="http://schemas.microsoft.com/office/powerpoint/2010/main" val="601390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6B92FAF7-0AD3-4B47-9111-D0E9CD79E2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27" name="Group 26">
            <a:extLst>
              <a:ext uri="{FF2B5EF4-FFF2-40B4-BE49-F238E27FC236}">
                <a16:creationId xmlns:a16="http://schemas.microsoft.com/office/drawing/2014/main" id="{D6A77139-BADB-4B2C-BD41-B67A4D37D75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526" y="2227167"/>
            <a:ext cx="4336168"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28" name="Freeform: Shape 27">
              <a:extLst>
                <a:ext uri="{FF2B5EF4-FFF2-40B4-BE49-F238E27FC236}">
                  <a16:creationId xmlns:a16="http://schemas.microsoft.com/office/drawing/2014/main" id="{DAC7B25D-E1A6-459A-B45A-1912B0CD957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29" name="Freeform: Shape 28">
              <a:extLst>
                <a:ext uri="{FF2B5EF4-FFF2-40B4-BE49-F238E27FC236}">
                  <a16:creationId xmlns:a16="http://schemas.microsoft.com/office/drawing/2014/main" id="{920A7C7E-00F6-490C-A8E7-5167EA6A4B8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30" name="Freeform: Shape 29">
              <a:extLst>
                <a:ext uri="{FF2B5EF4-FFF2-40B4-BE49-F238E27FC236}">
                  <a16:creationId xmlns:a16="http://schemas.microsoft.com/office/drawing/2014/main" id="{2E166FC5-8F23-41C3-879A-BFF8D5B7051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31" name="Freeform: Shape 30">
              <a:extLst>
                <a:ext uri="{FF2B5EF4-FFF2-40B4-BE49-F238E27FC236}">
                  <a16:creationId xmlns:a16="http://schemas.microsoft.com/office/drawing/2014/main" id="{5C727C6A-DB0B-482E-B0E4-4F035FC0231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33" name="Group 32">
            <a:extLst>
              <a:ext uri="{FF2B5EF4-FFF2-40B4-BE49-F238E27FC236}">
                <a16:creationId xmlns:a16="http://schemas.microsoft.com/office/drawing/2014/main" id="{2786ABD8-AB9F-46F2-A7D9-36F1F7338CF9}"/>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112326" y="0"/>
            <a:ext cx="4683941" cy="3456291"/>
            <a:chOff x="4345582" y="0"/>
            <a:chExt cx="5069918" cy="3741104"/>
          </a:xfrm>
          <a:solidFill>
            <a:schemeClr val="accent5">
              <a:alpha val="5000"/>
            </a:schemeClr>
          </a:solidFill>
        </p:grpSpPr>
        <p:sp>
          <p:nvSpPr>
            <p:cNvPr id="34" name="Freeform: Shape 33">
              <a:extLst>
                <a:ext uri="{FF2B5EF4-FFF2-40B4-BE49-F238E27FC236}">
                  <a16:creationId xmlns:a16="http://schemas.microsoft.com/office/drawing/2014/main" id="{DB26E49F-E19A-487B-A8A4-A26128CFDCC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58E67742-7BE5-458C-BC8D-9EE8557636C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6" name="Freeform: Shape 35">
              <a:extLst>
                <a:ext uri="{FF2B5EF4-FFF2-40B4-BE49-F238E27FC236}">
                  <a16:creationId xmlns:a16="http://schemas.microsoft.com/office/drawing/2014/main" id="{EB03BE98-6C07-41CD-ACA9-5244A3DA10B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D13CCE92-2C5E-48BC-9713-FBEEDBAE614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2" name="Title 1"/>
          <p:cNvSpPr>
            <a:spLocks noGrp="1"/>
          </p:cNvSpPr>
          <p:nvPr>
            <p:ph type="title"/>
          </p:nvPr>
        </p:nvSpPr>
        <p:spPr>
          <a:xfrm>
            <a:off x="299972" y="2493060"/>
            <a:ext cx="5145024" cy="1229063"/>
          </a:xfrm>
        </p:spPr>
        <p:txBody>
          <a:bodyPr vert="horz" lIns="91440" tIns="45720" rIns="91440" bIns="45720" rtlCol="0" anchor="b">
            <a:normAutofit/>
          </a:bodyPr>
          <a:lstStyle/>
          <a:p>
            <a:endParaRPr lang="en-US" sz="3600" b="1" kern="1200" dirty="0">
              <a:solidFill>
                <a:schemeClr val="tx2"/>
              </a:solidFill>
              <a:latin typeface="+mj-lt"/>
              <a:ea typeface="+mj-ea"/>
              <a:cs typeface="+mj-cs"/>
            </a:endParaRPr>
          </a:p>
        </p:txBody>
      </p:sp>
      <p:sp>
        <p:nvSpPr>
          <p:cNvPr id="22" name="Content Placeholder 21">
            <a:extLst>
              <a:ext uri="{FF2B5EF4-FFF2-40B4-BE49-F238E27FC236}">
                <a16:creationId xmlns:a16="http://schemas.microsoft.com/office/drawing/2014/main" id="{24ABABB6-F239-DD48-592F-6F683E42F0E8}"/>
              </a:ext>
            </a:extLst>
          </p:cNvPr>
          <p:cNvSpPr>
            <a:spLocks noGrp="1"/>
          </p:cNvSpPr>
          <p:nvPr>
            <p:ph idx="1"/>
          </p:nvPr>
        </p:nvSpPr>
        <p:spPr>
          <a:xfrm flipH="1" flipV="1">
            <a:off x="533401" y="6060971"/>
            <a:ext cx="271272" cy="45719"/>
          </a:xfrm>
        </p:spPr>
        <p:txBody>
          <a:bodyPr anchor="ctr">
            <a:normAutofit fontScale="25000" lnSpcReduction="20000"/>
          </a:bodyPr>
          <a:lstStyle/>
          <a:p>
            <a:endParaRPr lang="en-US" sz="1800" dirty="0">
              <a:solidFill>
                <a:schemeClr val="tx2"/>
              </a:solidFill>
            </a:endParaRPr>
          </a:p>
        </p:txBody>
      </p:sp>
      <p:sp>
        <p:nvSpPr>
          <p:cNvPr id="3" name="Slide Number Placeholder 2">
            <a:extLst>
              <a:ext uri="{FF2B5EF4-FFF2-40B4-BE49-F238E27FC236}">
                <a16:creationId xmlns:a16="http://schemas.microsoft.com/office/drawing/2014/main" id="{E959E8FC-691F-4DFE-88C9-6F09B9DE4A5C}"/>
              </a:ext>
            </a:extLst>
          </p:cNvPr>
          <p:cNvSpPr>
            <a:spLocks noGrp="1"/>
          </p:cNvSpPr>
          <p:nvPr>
            <p:ph type="sldNum" sz="quarter" idx="12"/>
          </p:nvPr>
        </p:nvSpPr>
        <p:spPr>
          <a:xfrm>
            <a:off x="8610600" y="6356350"/>
            <a:ext cx="2743200" cy="365125"/>
          </a:xfrm>
        </p:spPr>
        <p:txBody>
          <a:bodyPr vert="horz" lIns="91440" tIns="45720" rIns="91440" bIns="45720" rtlCol="0">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16" name="Table 15"/>
          <p:cNvGraphicFramePr>
            <a:graphicFrameLocks noGrp="1"/>
          </p:cNvGraphicFramePr>
          <p:nvPr>
            <p:extLst>
              <p:ext uri="{D42A27DB-BD31-4B8C-83A1-F6EECF244321}">
                <p14:modId xmlns:p14="http://schemas.microsoft.com/office/powerpoint/2010/main" val="635610343"/>
              </p:ext>
            </p:extLst>
          </p:nvPr>
        </p:nvGraphicFramePr>
        <p:xfrm>
          <a:off x="306" y="-2"/>
          <a:ext cx="12191388" cy="7266844"/>
        </p:xfrm>
        <a:graphic>
          <a:graphicData uri="http://schemas.openxmlformats.org/drawingml/2006/table">
            <a:tbl>
              <a:tblPr firstRow="1" bandRow="1">
                <a:tableStyleId>{5C22544A-7EE6-4342-B048-85BDC9FD1C3A}</a:tableStyleId>
              </a:tblPr>
              <a:tblGrid>
                <a:gridCol w="4469337">
                  <a:extLst>
                    <a:ext uri="{9D8B030D-6E8A-4147-A177-3AD203B41FA5}">
                      <a16:colId xmlns:a16="http://schemas.microsoft.com/office/drawing/2014/main" val="1358548031"/>
                    </a:ext>
                  </a:extLst>
                </a:gridCol>
                <a:gridCol w="7722051">
                  <a:extLst>
                    <a:ext uri="{9D8B030D-6E8A-4147-A177-3AD203B41FA5}">
                      <a16:colId xmlns:a16="http://schemas.microsoft.com/office/drawing/2014/main" val="366533988"/>
                    </a:ext>
                  </a:extLst>
                </a:gridCol>
              </a:tblGrid>
              <a:tr h="607162">
                <a:tc gridSpan="2">
                  <a:txBody>
                    <a:bodyPr/>
                    <a:lstStyle/>
                    <a:p>
                      <a:pPr algn="ctr"/>
                      <a:r>
                        <a:rPr lang="en-GB" sz="1600" dirty="0"/>
                        <a:t>COMPETENCIES TO BE COMPLETED</a:t>
                      </a:r>
                    </a:p>
                    <a:p>
                      <a:pPr algn="ctr"/>
                      <a:r>
                        <a:rPr lang="en-GB" sz="1600" dirty="0"/>
                        <a:t>UNDERSTANDING CYP’S NEED FOR VENTILATION</a:t>
                      </a:r>
                      <a:r>
                        <a:rPr lang="en-GB" sz="1600" baseline="0" dirty="0"/>
                        <a:t> (NON-VENTILATOR SPECIFIC)</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hMerge="1">
                  <a:txBody>
                    <a:bodyPr/>
                    <a:lstStyle/>
                    <a:p>
                      <a:pPr algn="ctr"/>
                      <a:endParaRPr lang="en-GB" sz="1600"/>
                    </a:p>
                  </a:txBody>
                  <a:tcPr marL="0" marR="0" marT="0" marB="0" horzOverflow="overflow"/>
                </a:tc>
                <a:extLst>
                  <a:ext uri="{0D108BD9-81ED-4DB2-BD59-A6C34878D82A}">
                    <a16:rowId xmlns:a16="http://schemas.microsoft.com/office/drawing/2014/main" val="3832251613"/>
                  </a:ext>
                </a:extLst>
              </a:tr>
              <a:tr h="268329">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dirty="0"/>
                        <a:t>Circuits</a:t>
                      </a:r>
                    </a:p>
                  </a:txBody>
                  <a:tcPr>
                    <a:lnL w="12700">
                      <a:solidFill>
                        <a:schemeClr val="tx1"/>
                      </a:solidFill>
                    </a:lnL>
                    <a:lnR w="12700">
                      <a:solidFill>
                        <a:schemeClr val="tx1"/>
                      </a:solidFill>
                    </a:lnR>
                    <a:lnT w="12700">
                      <a:solidFill>
                        <a:schemeClr val="tx1"/>
                      </a:solidFill>
                    </a:lnT>
                    <a:lnB w="12700">
                      <a:solidFill>
                        <a:schemeClr val="tx1"/>
                      </a:solidFill>
                    </a:lnB>
                    <a:solidFill>
                      <a:schemeClr val="tx2">
                        <a:lumMod val="40000"/>
                        <a:lumOff val="60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b="1">
                        <a:solidFill>
                          <a:schemeClr val="bg1"/>
                        </a:solidFill>
                      </a:endParaRPr>
                    </a:p>
                  </a:txBody>
                  <a:tcPr marL="0" marR="0" marT="0" marB="0" horzOverflow="overflow"/>
                </a:tc>
                <a:extLst>
                  <a:ext uri="{0D108BD9-81ED-4DB2-BD59-A6C34878D82A}">
                    <a16:rowId xmlns:a16="http://schemas.microsoft.com/office/drawing/2014/main" val="2588841920"/>
                  </a:ext>
                </a:extLst>
              </a:tr>
              <a:tr h="959922">
                <a:tc>
                  <a:txBody>
                    <a:bodyPr/>
                    <a:lstStyle/>
                    <a:p>
                      <a:r>
                        <a:rPr lang="en-US" sz="1600" u="none" strike="noStrike" kern="1200" dirty="0">
                          <a:effectLst/>
                        </a:rPr>
                        <a:t>Can discuss the relevance of an intentional exhalation/leak port on a single limb circuit, where it is located and how to check patency.</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r>
                        <a:rPr lang="en-US" sz="1400" u="none" strike="noStrike" kern="1200" cap="none" spc="0" normalizeH="0" baseline="0" noProof="0" dirty="0">
                          <a:ln>
                            <a:noFill/>
                          </a:ln>
                          <a:effectLst/>
                          <a:uLnTx/>
                          <a:uFillTx/>
                        </a:rPr>
                        <a:t>aware that there is an intentional leak and locate</a:t>
                      </a:r>
                      <a:r>
                        <a:rPr kumimoji="0" lang="en-US" sz="1400" u="none" strike="noStrike" kern="1200" cap="none" spc="0" normalizeH="0" baseline="0" noProof="0" dirty="0">
                          <a:ln>
                            <a:noFill/>
                          </a:ln>
                          <a:effectLst/>
                          <a:uLnTx/>
                          <a:uFillTx/>
                        </a:rPr>
                        <a:t> where the leak can be found on different circuits and interfaces, importance of a vented mask (NIV), how to check patency using a visual inspection and hovering hand over to check air is flowing through, the importance of this as part of your airway assessment in </a:t>
                      </a:r>
                      <a:r>
                        <a:rPr lang="en-US" sz="1400" u="none" strike="noStrike" kern="1200" cap="none" spc="0" normalizeH="0" baseline="0" noProof="0" dirty="0">
                          <a:ln>
                            <a:noFill/>
                          </a:ln>
                          <a:effectLst/>
                          <a:uLnTx/>
                          <a:uFillTx/>
                        </a:rPr>
                        <a:t>your</a:t>
                      </a:r>
                      <a:r>
                        <a:rPr kumimoji="0" lang="en-US" sz="1400" u="none" strike="noStrike" kern="1200" cap="none" spc="0" normalizeH="0" baseline="0" noProof="0" dirty="0">
                          <a:ln>
                            <a:noFill/>
                          </a:ln>
                          <a:effectLst/>
                          <a:uLnTx/>
                          <a:uFillTx/>
                        </a:rPr>
                        <a:t> A-E assessment.</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017028708"/>
                  </a:ext>
                </a:extLst>
              </a:tr>
              <a:tr h="535917">
                <a:tc>
                  <a:txBody>
                    <a:bodyPr/>
                    <a:lstStyle/>
                    <a:p>
                      <a:pPr marL="0" marR="0" lvl="0" indent="0" algn="l" rtl="0" eaLnBrk="1" fontAlgn="auto" latinLnBrk="0" hangingPunct="1">
                        <a:lnSpc>
                          <a:spcPct val="100000"/>
                        </a:lnSpc>
                        <a:spcBef>
                          <a:spcPts val="0"/>
                        </a:spcBef>
                        <a:spcAft>
                          <a:spcPts val="0"/>
                        </a:spcAft>
                        <a:buClrTx/>
                        <a:buSzTx/>
                        <a:buFontTx/>
                        <a:buNone/>
                      </a:pPr>
                      <a:r>
                        <a:rPr lang="en-US" sz="1600" u="none" strike="noStrike" kern="1200" dirty="0">
                          <a:effectLst/>
                        </a:rPr>
                        <a:t>Recognises and can discuss the risks if the exhalation/leak port is blocked:</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400" u="none" strike="noStrike" kern="1200" cap="none" spc="0" normalizeH="0" baseline="0" noProof="0" dirty="0">
                          <a:ln>
                            <a:noFill/>
                          </a:ln>
                          <a:effectLst/>
                          <a:uLnTx/>
                          <a:uFillTx/>
                        </a:rPr>
                        <a:t>discuss how this can affect exhalation of CO2. Hypercarbia</a:t>
                      </a:r>
                      <a:r>
                        <a:rPr kumimoji="0" lang="en-US" sz="1400" u="none" strike="noStrike" kern="1200" cap="none" spc="0" normalizeH="0" baseline="0" noProof="0" dirty="0">
                          <a:ln>
                            <a:noFill/>
                          </a:ln>
                          <a:effectLst/>
                          <a:uLnTx/>
                          <a:uFillTx/>
                        </a:rPr>
                        <a:t>, if untreated may result in death</a:t>
                      </a:r>
                      <a:r>
                        <a:rPr lang="en-US" sz="1400" u="none" strike="noStrike" kern="1200" cap="none" spc="0" normalizeH="0" baseline="0" noProof="0" dirty="0">
                          <a:ln>
                            <a:noFill/>
                          </a:ln>
                          <a:effectLst/>
                          <a:uLnTx/>
                          <a:uFillTx/>
                        </a:rPr>
                        <a:t>. Aware of how</a:t>
                      </a:r>
                      <a:r>
                        <a:rPr kumimoji="0" lang="en-US" sz="1400" u="none" strike="noStrike" kern="1200" cap="none" spc="0" normalizeH="0" baseline="0" noProof="0" dirty="0">
                          <a:ln>
                            <a:noFill/>
                          </a:ln>
                          <a:effectLst/>
                          <a:uLnTx/>
                          <a:uFillTx/>
                        </a:rPr>
                        <a:t> to unblock</a:t>
                      </a:r>
                      <a:r>
                        <a:rPr lang="en-US" sz="1400" u="none" strike="noStrike" kern="1200" cap="none" spc="0" normalizeH="0" baseline="0" noProof="0" dirty="0">
                          <a:ln>
                            <a:noFill/>
                          </a:ln>
                          <a:effectLst/>
                          <a:uLnTx/>
                          <a:uFillTx/>
                        </a:rPr>
                        <a:t> the port such</a:t>
                      </a:r>
                      <a:r>
                        <a:rPr kumimoji="0" lang="en-US" sz="1400" u="none" strike="noStrike" kern="1200" cap="none" spc="0" normalizeH="0" baseline="0" noProof="0" dirty="0">
                          <a:ln>
                            <a:noFill/>
                          </a:ln>
                          <a:effectLst/>
                          <a:uLnTx/>
                          <a:uFillTx/>
                        </a:rPr>
                        <a:t> as readjusting interface, cleaning.</a:t>
                      </a:r>
                      <a:endParaRPr lang="en-US" sz="1600" u="none" strike="noStrike" kern="1200" dirty="0">
                        <a:effectLst/>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142884776"/>
                  </a:ext>
                </a:extLst>
              </a:tr>
              <a:tr h="900380">
                <a:tc>
                  <a:txBody>
                    <a:bodyPr/>
                    <a:lstStyle/>
                    <a:p>
                      <a:pPr marL="0" marR="0" lvl="0" indent="0" algn="l" rtl="0" eaLnBrk="1" fontAlgn="auto" latinLnBrk="0" hangingPunct="1">
                        <a:lnSpc>
                          <a:spcPct val="100000"/>
                        </a:lnSpc>
                        <a:spcBef>
                          <a:spcPts val="0"/>
                        </a:spcBef>
                        <a:spcAft>
                          <a:spcPts val="0"/>
                        </a:spcAft>
                        <a:buClrTx/>
                        <a:buSzTx/>
                        <a:buFontTx/>
                        <a:buNone/>
                      </a:pPr>
                      <a:r>
                        <a:rPr lang="en-GB" sz="1600" kern="1200" dirty="0">
                          <a:effectLst/>
                        </a:rPr>
                        <a:t>Aware of the different sizes of circuit available, why a patient may be on the particular sized circuit and risks if they do not have the correct circuit in place:</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rtl="0" eaLnBrk="1" fontAlgn="auto" latinLnBrk="0" hangingPunct="1">
                        <a:lnSpc>
                          <a:spcPct val="100000"/>
                        </a:lnSpc>
                        <a:spcBef>
                          <a:spcPts val="0"/>
                        </a:spcBef>
                        <a:spcAft>
                          <a:spcPts val="0"/>
                        </a:spcAft>
                        <a:buClrTx/>
                        <a:buSzTx/>
                        <a:buFontTx/>
                        <a:buNone/>
                      </a:pPr>
                      <a:r>
                        <a:rPr kumimoji="0" lang="en-GB" sz="1400" u="none" strike="noStrike" kern="1200" cap="none" spc="0" normalizeH="0" baseline="0" noProof="0" dirty="0">
                          <a:ln>
                            <a:noFill/>
                          </a:ln>
                          <a:effectLst/>
                          <a:uLnTx/>
                          <a:uFillTx/>
                        </a:rPr>
                        <a:t>Is aware how the 15mm and 22mm sized circuit related to the internal diameter of the tubing, to not rely on the colour or style as this can </a:t>
                      </a:r>
                      <a:r>
                        <a:rPr lang="en-GB" sz="1400" u="none" strike="noStrike" kern="1200" cap="none" spc="0" normalizeH="0" baseline="0" noProof="0" dirty="0">
                          <a:ln>
                            <a:noFill/>
                          </a:ln>
                          <a:effectLst/>
                          <a:uLnTx/>
                          <a:uFillTx/>
                        </a:rPr>
                        <a:t>vary</a:t>
                      </a:r>
                      <a:r>
                        <a:rPr kumimoji="0" lang="en-GB" sz="1400" u="none" strike="noStrike" kern="1200" cap="none" spc="0" normalizeH="0" baseline="0" noProof="0" dirty="0">
                          <a:ln>
                            <a:noFill/>
                          </a:ln>
                          <a:effectLst/>
                          <a:uLnTx/>
                          <a:uFillTx/>
                        </a:rPr>
                        <a:t> with manufacturers, the importance of ensuring you have the correct circuit, and be aware a learn </a:t>
                      </a:r>
                      <a:r>
                        <a:rPr lang="en-GB" sz="1400" u="none" strike="noStrike" kern="1200" cap="none" spc="0" normalizeH="0" baseline="0" noProof="0" dirty="0">
                          <a:ln>
                            <a:noFill/>
                          </a:ln>
                          <a:effectLst/>
                          <a:uLnTx/>
                          <a:uFillTx/>
                        </a:rPr>
                        <a:t>circuit/calibration</a:t>
                      </a:r>
                      <a:r>
                        <a:rPr kumimoji="0" lang="en-GB" sz="1400" u="none" strike="noStrike" kern="1200" cap="none" spc="0" normalizeH="0" baseline="0" noProof="0" dirty="0">
                          <a:ln>
                            <a:noFill/>
                          </a:ln>
                          <a:effectLst/>
                          <a:uLnTx/>
                          <a:uFillTx/>
                        </a:rPr>
                        <a:t> </a:t>
                      </a:r>
                      <a:r>
                        <a:rPr lang="en-GB" sz="1400" u="none" strike="noStrike" kern="1200" cap="none" spc="0" normalizeH="0" baseline="0" noProof="0" dirty="0">
                          <a:ln>
                            <a:noFill/>
                          </a:ln>
                          <a:effectLst/>
                          <a:uLnTx/>
                          <a:uFillTx/>
                        </a:rPr>
                        <a:t>may need</a:t>
                      </a:r>
                      <a:r>
                        <a:rPr kumimoji="0" lang="en-GB" sz="1400" u="none" strike="noStrike" kern="1200" cap="none" spc="0" normalizeH="0" baseline="0" noProof="0" dirty="0">
                          <a:ln>
                            <a:noFill/>
                          </a:ln>
                          <a:effectLst/>
                          <a:uLnTx/>
                          <a:uFillTx/>
                        </a:rPr>
                        <a:t> to happen if there is an intentional change of circuit size or type</a:t>
                      </a:r>
                      <a:r>
                        <a:rPr lang="en-GB" sz="1400" u="none" strike="noStrike" kern="1200" cap="none" spc="0" normalizeH="0" baseline="0" noProof="0" dirty="0">
                          <a:ln>
                            <a:noFill/>
                          </a:ln>
                          <a:effectLst/>
                          <a:uLnTx/>
                          <a:uFillTx/>
                        </a:rPr>
                        <a:t> on some ventilators</a:t>
                      </a:r>
                      <a:r>
                        <a:rPr kumimoji="0" lang="en-GB" sz="1400" u="none" strike="noStrike" kern="1200" cap="none" spc="0" normalizeH="0" baseline="0" noProof="0" dirty="0">
                          <a:ln>
                            <a:noFill/>
                          </a:ln>
                          <a:effectLst/>
                          <a:uLnTx/>
                          <a:uFillTx/>
                        </a:rPr>
                        <a:t>.</a:t>
                      </a:r>
                      <a:r>
                        <a:rPr lang="en-GB" sz="1400" u="none" strike="noStrike" kern="1200" cap="none" spc="0" normalizeH="0" baseline="0" noProof="0" dirty="0">
                          <a:ln>
                            <a:noFill/>
                          </a:ln>
                          <a:effectLst/>
                          <a:uLnTx/>
                          <a:uFillTx/>
                        </a:rPr>
                        <a:t>  Circuit type should only be changed</a:t>
                      </a:r>
                      <a:r>
                        <a:rPr kumimoji="0" lang="en-GB" sz="1400" u="none" strike="noStrike" kern="1200" cap="none" spc="0" normalizeH="0" baseline="0" noProof="0" dirty="0">
                          <a:ln>
                            <a:noFill/>
                          </a:ln>
                          <a:effectLst/>
                          <a:uLnTx/>
                          <a:uFillTx/>
                        </a:rPr>
                        <a:t> in discussion with the </a:t>
                      </a:r>
                      <a:r>
                        <a:rPr lang="en-GB" sz="1400" u="none" strike="noStrike" kern="1200" cap="none" spc="0" normalizeH="0" baseline="0" noProof="0" dirty="0">
                          <a:ln>
                            <a:noFill/>
                          </a:ln>
                          <a:effectLst/>
                          <a:uLnTx/>
                          <a:uFillTx/>
                        </a:rPr>
                        <a:t>patients'</a:t>
                      </a:r>
                      <a:r>
                        <a:rPr kumimoji="0" lang="en-GB" sz="1400" u="none" strike="noStrike" kern="1200" cap="none" spc="0" normalizeH="0" baseline="0" noProof="0" dirty="0">
                          <a:ln>
                            <a:noFill/>
                          </a:ln>
                          <a:effectLst/>
                          <a:uLnTx/>
                          <a:uFillTx/>
                        </a:rPr>
                        <a:t> tertiary centre.</a:t>
                      </a:r>
                      <a:endParaRPr lang="en-GB" sz="1800" kern="1200" dirty="0">
                        <a:effectLst/>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60401345"/>
                  </a:ext>
                </a:extLst>
              </a:tr>
              <a:tr h="509977">
                <a:tc>
                  <a:txBody>
                    <a:bodyPr/>
                    <a:lstStyle/>
                    <a:p>
                      <a:pPr marL="0" marR="0" lvl="0" indent="0" algn="l" rtl="0">
                        <a:lnSpc>
                          <a:spcPct val="100000"/>
                        </a:lnSpc>
                        <a:spcBef>
                          <a:spcPts val="0"/>
                        </a:spcBef>
                        <a:spcAft>
                          <a:spcPts val="0"/>
                        </a:spcAft>
                        <a:buClrTx/>
                        <a:buSzTx/>
                        <a:buFontTx/>
                        <a:buNone/>
                      </a:pPr>
                      <a:r>
                        <a:rPr lang="en-GB" sz="1600" kern="1200" dirty="0">
                          <a:effectLst/>
                        </a:rPr>
                        <a:t>Aware of the consumables (interface (NIV)/circuit/filters) and when they need changing:</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rtl="0">
                        <a:lnSpc>
                          <a:spcPct val="100000"/>
                        </a:lnSpc>
                        <a:spcBef>
                          <a:spcPts val="0"/>
                        </a:spcBef>
                        <a:spcAft>
                          <a:spcPts val="0"/>
                        </a:spcAft>
                        <a:buClrTx/>
                        <a:buSzTx/>
                        <a:buFontTx/>
                        <a:buNone/>
                      </a:pPr>
                      <a:r>
                        <a:rPr lang="en-GB" sz="1400" u="none" strike="noStrike" kern="1200" cap="none" spc="0" normalizeH="0" baseline="0" noProof="0" dirty="0">
                          <a:ln>
                            <a:noFill/>
                          </a:ln>
                          <a:effectLst/>
                          <a:uLnTx/>
                          <a:uFillTx/>
                        </a:rPr>
                        <a:t>discusses how to check this information, manufacturers guidance, local infection control policy (filters), use own judgment if consumable are visibly dirty</a:t>
                      </a:r>
                      <a:endParaRPr lang="en-GB"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876399150"/>
                  </a:ext>
                </a:extLst>
              </a:tr>
              <a:tr h="747980">
                <a:tc>
                  <a:txBody>
                    <a:bodyPr/>
                    <a:lstStyle/>
                    <a:p>
                      <a:pPr marL="0" marR="0" lvl="0" indent="0" algn="l" rtl="0">
                        <a:lnSpc>
                          <a:spcPct val="100000"/>
                        </a:lnSpc>
                        <a:spcBef>
                          <a:spcPts val="0"/>
                        </a:spcBef>
                        <a:spcAft>
                          <a:spcPts val="0"/>
                        </a:spcAft>
                        <a:buClrTx/>
                        <a:buSzTx/>
                        <a:buFontTx/>
                        <a:buNone/>
                      </a:pPr>
                      <a:r>
                        <a:rPr lang="en-GB" sz="1600" dirty="0"/>
                        <a:t>Able to troubleshoot common problems regarding circuit e.g. failed learn circuit, leak, rain out, temperature variations, environmental influences:</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rtl="0">
                        <a:lnSpc>
                          <a:spcPct val="100000"/>
                        </a:lnSpc>
                        <a:spcBef>
                          <a:spcPts val="0"/>
                        </a:spcBef>
                        <a:spcAft>
                          <a:spcPts val="0"/>
                        </a:spcAft>
                        <a:buClrTx/>
                        <a:buSzTx/>
                        <a:buFontTx/>
                        <a:buNone/>
                      </a:pPr>
                      <a:r>
                        <a:rPr lang="en-GB" sz="1400" u="none" strike="noStrike" kern="1200" cap="none" spc="0" normalizeH="0" baseline="0" noProof="0" dirty="0">
                          <a:ln>
                            <a:noFill/>
                          </a:ln>
                          <a:effectLst/>
                          <a:uLnTx/>
                          <a:uFillTx/>
                        </a:rPr>
                        <a:t>common problems, water in tubing, unintentional leak, different tubing, ensuring the right circuit is on the right profile, where to find this information: information given by the machine, manuals, VTA app, LTV Hub QR codes</a:t>
                      </a:r>
                      <a:endParaRPr lang="en-GB"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1104335829"/>
                  </a:ext>
                </a:extLst>
              </a:tr>
              <a:tr h="275216">
                <a:tc gridSpan="2">
                  <a:txBody>
                    <a:bodyPr/>
                    <a:lstStyle/>
                    <a:p>
                      <a:pPr lvl="0" algn="ctr">
                        <a:buNone/>
                      </a:pPr>
                      <a:r>
                        <a:rPr lang="en-GB" sz="1600" b="1" dirty="0"/>
                        <a:t>Ventilation operation - Alarms</a:t>
                      </a:r>
                      <a:endParaRPr lang="en-US" dirty="0"/>
                    </a:p>
                  </a:txBody>
                  <a:tcPr>
                    <a:lnL w="12700">
                      <a:solidFill>
                        <a:schemeClr val="tx1"/>
                      </a:solidFill>
                    </a:lnL>
                    <a:lnR w="12700">
                      <a:solidFill>
                        <a:schemeClr val="tx1"/>
                      </a:solidFill>
                    </a:lnR>
                    <a:lnT w="12700">
                      <a:solidFill>
                        <a:schemeClr val="tx1"/>
                      </a:solidFill>
                    </a:lnT>
                    <a:lnB w="12700">
                      <a:solidFill>
                        <a:schemeClr val="tx1"/>
                      </a:solidFill>
                    </a:lnB>
                    <a:solidFill>
                      <a:schemeClr val="tx2">
                        <a:lumMod val="40000"/>
                        <a:lumOff val="60000"/>
                      </a:schemeClr>
                    </a:solidFill>
                  </a:tcPr>
                </a:tc>
                <a:tc hMerge="1">
                  <a:txBody>
                    <a:bodyPr/>
                    <a:lstStyle/>
                    <a:p>
                      <a:endParaRPr lang="en-US"/>
                    </a:p>
                  </a:txBody>
                  <a:tcPr/>
                </a:tc>
                <a:extLst>
                  <a:ext uri="{0D108BD9-81ED-4DB2-BD59-A6C34878D82A}">
                    <a16:rowId xmlns:a16="http://schemas.microsoft.com/office/drawing/2014/main" val="906376527"/>
                  </a:ext>
                </a:extLst>
              </a:tr>
              <a:tr h="766417">
                <a:tc>
                  <a:txBody>
                    <a:bodyPr/>
                    <a:lstStyle/>
                    <a:p>
                      <a:pPr lvl="0">
                        <a:buNone/>
                      </a:pPr>
                      <a:r>
                        <a:rPr lang="en-US" sz="1600" kern="1200" dirty="0">
                          <a:effectLst/>
                        </a:rPr>
                        <a:t>DISCUSS THE IMPORTANCE OF AN A-E ASSESSMENT WHEN RESPONDING TO YOUR ALARMS!:</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US" sz="1400" u="none" strike="noStrike" kern="1200" cap="none" spc="0" normalizeH="0" baseline="0" noProof="0" dirty="0">
                          <a:ln>
                            <a:noFill/>
                          </a:ln>
                          <a:effectLst/>
                          <a:uLnTx/>
                          <a:uFillTx/>
                        </a:rPr>
                        <a:t>discusses a normal A-E assessment and discuss specific aspects to NIV and tracheostomy, Displacement, Obstruction, Pneumothorax, Equipment, Stomach (DOPES), delivery issues regarding leak, positioning, poor fitting interface.  Two main causes of urgent alarms are either a blockage or a leak.</a:t>
                      </a:r>
                      <a:endParaRPr lang="en-GB" dirty="0"/>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723028804"/>
                  </a:ext>
                </a:extLst>
              </a:tr>
              <a:tr h="865952">
                <a:tc>
                  <a:txBody>
                    <a:bodyPr/>
                    <a:lstStyle/>
                    <a:p>
                      <a:pPr lvl="0">
                        <a:buNone/>
                      </a:pPr>
                      <a:r>
                        <a:rPr lang="en-US" sz="1600" kern="1200" dirty="0">
                          <a:effectLst/>
                        </a:rPr>
                        <a:t>Discuss the importance of  having  appropriate alarms and implications to ventilation when set incorrectly:</a:t>
                      </a:r>
                      <a:endParaRPr lang="en-GB" sz="1600" dirty="0"/>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buNone/>
                      </a:pPr>
                      <a:r>
                        <a:rPr lang="en-US" sz="1400" u="none" strike="noStrike" kern="1200" cap="none" spc="0" normalizeH="0" baseline="0" noProof="0" dirty="0">
                          <a:ln>
                            <a:noFill/>
                          </a:ln>
                          <a:effectLst/>
                          <a:uLnTx/>
                          <a:uFillTx/>
                        </a:rPr>
                        <a:t>able to identify that there is something wrong with the CYP's ventilation and complete an A-E assessment. If the alarms are not set appropriately the machine will not sound when ventilation is affected and the CYP can be at risk of harm. The alarm settings should not be changed unless guided by tertiary centre.  Escalate any concerns to tertiary centre.</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087464359"/>
                  </a:ext>
                </a:extLst>
              </a:tr>
            </a:tbl>
          </a:graphicData>
        </a:graphic>
      </p:graphicFrame>
    </p:spTree>
    <p:extLst>
      <p:ext uri="{BB962C8B-B14F-4D97-AF65-F5344CB8AC3E}">
        <p14:creationId xmlns:p14="http://schemas.microsoft.com/office/powerpoint/2010/main" val="2313172594"/>
      </p:ext>
    </p:extLst>
  </p:cSld>
  <p:clrMapOvr>
    <a:masterClrMapping/>
  </p:clrMapOvr>
</p:sld>
</file>

<file path=ppt/theme/theme1.xml><?xml version="1.0" encoding="utf-8"?>
<a:theme xmlns:a="http://schemas.openxmlformats.org/drawingml/2006/main" name="1_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3af355a-da16-4488-ad51-133f448d2c83">
      <Terms xmlns="http://schemas.microsoft.com/office/infopath/2007/PartnerControls"/>
    </lcf76f155ced4ddcb4097134ff3c332f>
    <TaxCatchAll xmlns="3b48983b-a7b5-442a-9d9a-653c80d9fdd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22C5360F106084B9E66729F926FC7A6" ma:contentTypeVersion="15" ma:contentTypeDescription="Create a new document." ma:contentTypeScope="" ma:versionID="ed15842541d716cf2d704a675c8a8a87">
  <xsd:schema xmlns:xsd="http://www.w3.org/2001/XMLSchema" xmlns:xs="http://www.w3.org/2001/XMLSchema" xmlns:p="http://schemas.microsoft.com/office/2006/metadata/properties" xmlns:ns2="e3af355a-da16-4488-ad51-133f448d2c83" xmlns:ns3="3b48983b-a7b5-442a-9d9a-653c80d9fddf" targetNamespace="http://schemas.microsoft.com/office/2006/metadata/properties" ma:root="true" ma:fieldsID="13bb0044f2d202ddfec5c2791a8ea3fa" ns2:_="" ns3:_="">
    <xsd:import namespace="e3af355a-da16-4488-ad51-133f448d2c83"/>
    <xsd:import namespace="3b48983b-a7b5-442a-9d9a-653c80d9fdd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af355a-da16-4488-ad51-133f448d2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498c215-db77-46a5-90c5-97344132cbc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b48983b-a7b5-442a-9d9a-653c80d9fdd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f89749a-668d-4050-826b-18cfe59063e4}" ma:internalName="TaxCatchAll" ma:showField="CatchAllData" ma:web="3b48983b-a7b5-442a-9d9a-653c80d9fdd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55B75F-FA97-499D-903F-425617E65927}">
  <ds:schemaRefs>
    <ds:schemaRef ds:uri="http://schemas.microsoft.com/sharepoint/v3/contenttype/forms"/>
  </ds:schemaRefs>
</ds:datastoreItem>
</file>

<file path=customXml/itemProps2.xml><?xml version="1.0" encoding="utf-8"?>
<ds:datastoreItem xmlns:ds="http://schemas.openxmlformats.org/officeDocument/2006/customXml" ds:itemID="{B8ACB5A7-889F-4FD4-9334-0D84161D2E41}">
  <ds:schemaRefs>
    <ds:schemaRef ds:uri="http://purl.org/dc/terms/"/>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3b48983b-a7b5-442a-9d9a-653c80d9fddf"/>
    <ds:schemaRef ds:uri="e3af355a-da16-4488-ad51-133f448d2c83"/>
    <ds:schemaRef ds:uri="http://schemas.microsoft.com/office/2006/metadata/properties"/>
    <ds:schemaRef ds:uri="http://purl.org/dc/dcmitype/"/>
    <ds:schemaRef ds:uri="http://purl.org/dc/elements/1.1/"/>
  </ds:schemaRefs>
</ds:datastoreItem>
</file>

<file path=customXml/itemProps3.xml><?xml version="1.0" encoding="utf-8"?>
<ds:datastoreItem xmlns:ds="http://schemas.openxmlformats.org/officeDocument/2006/customXml" ds:itemID="{167E38E5-49F7-4152-87D1-17773D4E62D9}">
  <ds:schemaRefs>
    <ds:schemaRef ds:uri="3b48983b-a7b5-442a-9d9a-653c80d9fddf"/>
    <ds:schemaRef ds:uri="e3af355a-da16-4488-ad51-133f448d2c8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351</TotalTime>
  <Words>6628</Words>
  <Application>Microsoft Office PowerPoint</Application>
  <PresentationFormat>Widescreen</PresentationFormat>
  <Paragraphs>277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1_Office Theme</vt:lpstr>
      <vt:lpstr>Healthcare Professional Competency Tracheostomy and NIV Long Term Ventilation for CYP Full Guidance document</vt:lpstr>
      <vt:lpstr>Scope of this document</vt:lpstr>
      <vt:lpstr>Training Tables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WONG, Selina (GREAT ORMOND STREET HOSPITAL FOR CHILDREN NHS FOUNDATION TRUST)</dc:creator>
  <cp:lastModifiedBy>HART, Kelly (CAMBRIDGE UNIVERSITY HOSPITALS NHS FOUNDATION TRUST)</cp:lastModifiedBy>
  <cp:revision>98</cp:revision>
  <dcterms:created xsi:type="dcterms:W3CDTF">2022-09-27T10:55:59Z</dcterms:created>
  <dcterms:modified xsi:type="dcterms:W3CDTF">2023-09-01T15:14:10Z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0x010100622C5360F106084B9E66729F926FC7A6</vt:lpwstr>
  </property>
  <property fmtid="{D5CDD505-2E9C-101B-9397-08002B2CF9AE}" pid="3" name="MediaServiceImageTags">
    <vt:lpwstr/>
  </property>
</Properties>
</file>