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57079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E48"/>
    <a:srgbClr val="40BBB2"/>
    <a:srgbClr val="C2538C"/>
    <a:srgbClr val="41B6E6"/>
    <a:srgbClr val="AE2573"/>
    <a:srgbClr val="78BE20"/>
    <a:srgbClr val="320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8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8074BD-1633-4A9D-A597-54DF73F95051}" type="datetimeFigureOut">
              <a:rPr lang="en-GB" smtClean="0"/>
              <a:t>25/03/2024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FE08B-79FE-4620-9EA2-E6EB733CB3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7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Comments:</a:t>
            </a:r>
          </a:p>
          <a:p>
            <a:r>
              <a:rPr lang="en-GB" dirty="0"/>
              <a:t>Equity</a:t>
            </a:r>
          </a:p>
          <a:p>
            <a:r>
              <a:rPr lang="en-GB" dirty="0"/>
              <a:t>How do you know you have the right services and sizes for patients</a:t>
            </a:r>
          </a:p>
          <a:p>
            <a:r>
              <a:rPr lang="en-GB" dirty="0"/>
              <a:t>‘Community’ – need to be more specific – system working</a:t>
            </a:r>
          </a:p>
          <a:p>
            <a:r>
              <a:rPr lang="en-GB" dirty="0"/>
              <a:t>With me not to me</a:t>
            </a:r>
          </a:p>
          <a:p>
            <a:r>
              <a:rPr lang="en-GB" dirty="0"/>
              <a:t>Codesign and inclusion</a:t>
            </a:r>
          </a:p>
          <a:p>
            <a:r>
              <a:rPr lang="en-GB" dirty="0"/>
              <a:t>Collaboration and focus on health needs</a:t>
            </a:r>
          </a:p>
          <a:p>
            <a:r>
              <a:rPr lang="en-GB" dirty="0"/>
              <a:t>Fully integrated working across the system</a:t>
            </a:r>
          </a:p>
          <a:p>
            <a:endParaRPr lang="en-GB" dirty="0"/>
          </a:p>
          <a:p>
            <a:r>
              <a:rPr lang="en-GB" dirty="0"/>
              <a:t>Drafting notes from the group:</a:t>
            </a:r>
          </a:p>
          <a:p>
            <a:r>
              <a:rPr lang="en-GB" dirty="0"/>
              <a:t>Problem – access / outcomes / experience – equity for all </a:t>
            </a:r>
          </a:p>
          <a:p>
            <a:r>
              <a:rPr lang="en-GB" dirty="0"/>
              <a:t>Fragmented pathways contributing factors: complex systems, barriers – communication etc., Late referrals, Waiting times</a:t>
            </a:r>
          </a:p>
          <a:p>
            <a:r>
              <a:rPr lang="en-GB" dirty="0"/>
              <a:t>We cannot be certain that all the people we serve have equity of access / outcomes / experience to / of our services</a:t>
            </a:r>
          </a:p>
          <a:p>
            <a:r>
              <a:rPr lang="en-GB" dirty="0"/>
              <a:t>Know what services we deliver or wait too long / do not know / not helped to access our services</a:t>
            </a:r>
          </a:p>
          <a:p>
            <a:endParaRPr lang="en-GB" dirty="0"/>
          </a:p>
          <a:p>
            <a:r>
              <a:rPr lang="en-GB" dirty="0"/>
              <a:t>Vision drafting notes from the group:</a:t>
            </a:r>
          </a:p>
          <a:p>
            <a:r>
              <a:rPr lang="en-GB" dirty="0"/>
              <a:t>Work with patients to provide seamless care across the pathways to receive the care they need</a:t>
            </a:r>
          </a:p>
          <a:p>
            <a:r>
              <a:rPr lang="en-GB" dirty="0"/>
              <a:t>We will empower people to access the right service at the right time</a:t>
            </a:r>
          </a:p>
          <a:p>
            <a:r>
              <a:rPr lang="en-GB" dirty="0"/>
              <a:t>We will be creative to enable easy access into our services. Working as part of the community so people feel supported to get the right care at the right time</a:t>
            </a:r>
          </a:p>
          <a:p>
            <a:r>
              <a:rPr lang="en-GB" dirty="0"/>
              <a:t>We will work in partnership with our local communities and voluntary services to co-design our services to meet their needs</a:t>
            </a:r>
          </a:p>
          <a:p>
            <a:r>
              <a:rPr lang="en-GB" dirty="0"/>
              <a:t>People will have equitable outcomes and experience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32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0CB13E9-ED0B-4BF4-8294-1D5713FC2A8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2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9883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lide 36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76" b="11837"/>
          <a:stretch/>
        </p:blipFill>
        <p:spPr>
          <a:xfrm>
            <a:off x="8334827" y="3044959"/>
            <a:ext cx="3857175" cy="3813043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527384" y="2636912"/>
            <a:ext cx="11233251" cy="864096"/>
          </a:xfrm>
        </p:spPr>
        <p:txBody>
          <a:bodyPr/>
          <a:lstStyle>
            <a:lvl1pPr>
              <a:spcAft>
                <a:spcPts val="3200"/>
              </a:spcAft>
              <a:defRPr sz="4267">
                <a:solidFill>
                  <a:srgbClr val="005EB8"/>
                </a:solidFill>
              </a:defRPr>
            </a:lvl1pPr>
          </a:lstStyle>
          <a:p>
            <a:pPr>
              <a:spcAft>
                <a:spcPts val="2400"/>
              </a:spcAft>
            </a:pPr>
            <a:r>
              <a:rPr lang="en-GB" sz="4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slide 36pt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alu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43340" y="5949280"/>
            <a:ext cx="2688299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763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44" t="45576" r="9864" b="42183"/>
          <a:stretch/>
        </p:blipFill>
        <p:spPr>
          <a:xfrm>
            <a:off x="1391479" y="4737909"/>
            <a:ext cx="9496517" cy="1035989"/>
          </a:xfrm>
          <a:prstGeom prst="rect">
            <a:avLst/>
          </a:prstGeom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7288" y="2101555"/>
            <a:ext cx="8064896" cy="218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835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mpassio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5531644" y="3005628"/>
            <a:ext cx="4692816" cy="5883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put patients and our service users at the heart of everything we do. We’re positive, kind and polite. We understand diversity. We’re respectful, patient </a:t>
            </a:r>
            <a:b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tolerant.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231904" y="1586009"/>
            <a:ext cx="0" cy="3840000"/>
          </a:xfrm>
          <a:prstGeom prst="line">
            <a:avLst/>
          </a:prstGeom>
          <a:ln>
            <a:solidFill>
              <a:srgbClr val="33007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5519937" y="1700813"/>
            <a:ext cx="3840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200"/>
              </a:spcAft>
            </a:pPr>
            <a:r>
              <a:rPr lang="en-GB" sz="3200" b="1" dirty="0">
                <a:solidFill>
                  <a:srgbClr val="005EB8"/>
                </a:solidFill>
                <a:latin typeface="+mj-lt"/>
              </a:rPr>
              <a:t>Our values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602" y="2292787"/>
            <a:ext cx="4201065" cy="56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101" y="1913761"/>
            <a:ext cx="2608257" cy="3223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7846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mpassionate conten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007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4" y="2756926"/>
            <a:ext cx="11329259" cy="3192356"/>
          </a:xfrm>
        </p:spPr>
        <p:txBody>
          <a:bodyPr/>
          <a:lstStyle>
            <a:lvl1pPr>
              <a:buClr>
                <a:srgbClr val="330072"/>
              </a:buClr>
              <a:defRPr/>
            </a:lvl1pPr>
            <a:lvl2pPr>
              <a:buClr>
                <a:srgbClr val="330072"/>
              </a:buClr>
              <a:defRPr/>
            </a:lvl2pPr>
            <a:lvl3pPr>
              <a:buClr>
                <a:srgbClr val="330072"/>
              </a:buClr>
              <a:defRPr/>
            </a:lvl3pPr>
            <a:lvl4pPr>
              <a:buClr>
                <a:srgbClr val="330072"/>
              </a:buClr>
              <a:defRPr/>
            </a:lvl4pPr>
            <a:lvl5pPr>
              <a:buClr>
                <a:srgbClr val="33007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143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spirat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5231904" y="1799909"/>
            <a:ext cx="0" cy="3840000"/>
          </a:xfrm>
          <a:prstGeom prst="line">
            <a:avLst/>
          </a:prstGeom>
          <a:ln>
            <a:solidFill>
              <a:srgbClr val="78BE2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5496535" y="3005631"/>
            <a:ext cx="4439893" cy="6462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feel empowered and we empower our patients. We strive to improve. Our focus is on research and generating ideas and innovations. We’re open, transparent and we </a:t>
            </a:r>
            <a:b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think creatively.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519937" y="1700813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200"/>
              </a:spcAft>
            </a:pPr>
            <a:r>
              <a:rPr lang="en-GB" sz="3200" b="1" dirty="0">
                <a:solidFill>
                  <a:srgbClr val="005EB8"/>
                </a:solidFill>
                <a:latin typeface="+mj-lt"/>
              </a:rPr>
              <a:t>Our values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267" y="1895201"/>
            <a:ext cx="2787444" cy="364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5952" y="2262054"/>
            <a:ext cx="3336969" cy="56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4165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spirational conten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8BE2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4" y="2756926"/>
            <a:ext cx="11329257" cy="3192356"/>
          </a:xfrm>
        </p:spPr>
        <p:txBody>
          <a:bodyPr/>
          <a:lstStyle>
            <a:lvl1pPr>
              <a:buClr>
                <a:srgbClr val="78BE20"/>
              </a:buClr>
              <a:defRPr/>
            </a:lvl1pPr>
            <a:lvl2pPr>
              <a:buClr>
                <a:srgbClr val="78BE20"/>
              </a:buClr>
              <a:defRPr/>
            </a:lvl2pPr>
            <a:lvl3pPr>
              <a:buClr>
                <a:srgbClr val="78BE20"/>
              </a:buClr>
              <a:defRPr/>
            </a:lvl3pPr>
            <a:lvl4pPr>
              <a:buClr>
                <a:srgbClr val="78BE20"/>
              </a:buClr>
              <a:defRPr/>
            </a:lvl4pPr>
            <a:lvl5pPr>
              <a:buClr>
                <a:srgbClr val="78BE2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90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Respon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5615947" y="1420603"/>
            <a:ext cx="0" cy="3840000"/>
          </a:xfrm>
          <a:prstGeom prst="line">
            <a:avLst/>
          </a:prstGeom>
          <a:ln>
            <a:solidFill>
              <a:srgbClr val="AE2573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5903984" y="3005631"/>
            <a:ext cx="5856651" cy="2987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listen. We act. We</a:t>
            </a:r>
          </a:p>
          <a:p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 clearly.</a:t>
            </a:r>
          </a:p>
          <a:p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do what we say we</a:t>
            </a:r>
          </a:p>
          <a:p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will. We take account of</a:t>
            </a:r>
          </a:p>
          <a:p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GB" sz="376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opinions of others.</a:t>
            </a:r>
          </a:p>
        </p:txBody>
      </p:sp>
      <p:sp>
        <p:nvSpPr>
          <p:cNvPr id="19" name="TextBox 18"/>
          <p:cNvSpPr txBox="1"/>
          <p:nvPr userDrawn="1"/>
        </p:nvSpPr>
        <p:spPr>
          <a:xfrm>
            <a:off x="5903980" y="1700813"/>
            <a:ext cx="2784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200"/>
              </a:spcAft>
            </a:pPr>
            <a:r>
              <a:rPr lang="en-GB" sz="3200" b="1" dirty="0">
                <a:solidFill>
                  <a:srgbClr val="005EB8"/>
                </a:solidFill>
                <a:latin typeface="+mj-lt"/>
              </a:rPr>
              <a:t>Our values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445" y="1425139"/>
            <a:ext cx="2676448" cy="385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475" y="2228041"/>
            <a:ext cx="3053669" cy="56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2838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sponsive conten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E257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2756926"/>
            <a:ext cx="11329259" cy="3192356"/>
          </a:xfrm>
        </p:spPr>
        <p:txBody>
          <a:bodyPr/>
          <a:lstStyle>
            <a:lvl1pPr>
              <a:buClr>
                <a:srgbClr val="AE2573"/>
              </a:buClr>
              <a:defRPr/>
            </a:lvl1pPr>
            <a:lvl2pPr>
              <a:buClr>
                <a:srgbClr val="AE2573"/>
              </a:buClr>
              <a:defRPr/>
            </a:lvl2pPr>
            <a:lvl3pPr>
              <a:buClr>
                <a:srgbClr val="AE2573"/>
              </a:buClr>
              <a:defRPr/>
            </a:lvl3pPr>
            <a:lvl4pPr>
              <a:buClr>
                <a:srgbClr val="AE2573"/>
              </a:buClr>
              <a:defRPr/>
            </a:lvl4pPr>
            <a:lvl5pPr>
              <a:buClr>
                <a:srgbClr val="AE2573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063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807968" y="3005630"/>
            <a:ext cx="4608512" cy="4145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763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strive to deliver the best care we can. We grow a culture of excellence in our teams. We challenge complacency.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5519933" y="1345043"/>
            <a:ext cx="0" cy="3840000"/>
          </a:xfrm>
          <a:prstGeom prst="line">
            <a:avLst/>
          </a:prstGeom>
          <a:ln>
            <a:solidFill>
              <a:srgbClr val="41B6E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5807967" y="1700813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200"/>
              </a:spcAft>
            </a:pPr>
            <a:r>
              <a:rPr lang="en-GB" sz="3200" b="1" dirty="0">
                <a:solidFill>
                  <a:srgbClr val="005EB8"/>
                </a:solidFill>
                <a:latin typeface="+mj-lt"/>
              </a:rPr>
              <a:t>Our values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932" y="1700810"/>
            <a:ext cx="3102169" cy="316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970" y="2237416"/>
            <a:ext cx="2402316" cy="443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9692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 content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1B6E6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4" y="2756926"/>
            <a:ext cx="11329257" cy="3192356"/>
          </a:xfrm>
        </p:spPr>
        <p:txBody>
          <a:bodyPr/>
          <a:lstStyle>
            <a:lvl1pPr>
              <a:buClr>
                <a:srgbClr val="41B6E6"/>
              </a:buClr>
              <a:defRPr/>
            </a:lvl1pPr>
            <a:lvl2pPr>
              <a:buClr>
                <a:srgbClr val="41B6E6"/>
              </a:buClr>
              <a:defRPr/>
            </a:lvl2pPr>
            <a:lvl3pPr>
              <a:buClr>
                <a:srgbClr val="41B6E6"/>
              </a:buClr>
              <a:defRPr/>
            </a:lvl3pPr>
            <a:lvl4pPr>
              <a:buClr>
                <a:srgbClr val="41B6E6"/>
              </a:buClr>
              <a:defRPr/>
            </a:lvl4pPr>
            <a:lvl5pPr>
              <a:buClr>
                <a:srgbClr val="41B6E6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539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/Presenter slide 36pt/24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76" b="11837"/>
          <a:stretch/>
        </p:blipFill>
        <p:spPr>
          <a:xfrm>
            <a:off x="8334827" y="3044959"/>
            <a:ext cx="3857175" cy="38130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384" y="2636912"/>
            <a:ext cx="11233251" cy="792088"/>
          </a:xfrm>
        </p:spPr>
        <p:txBody>
          <a:bodyPr/>
          <a:lstStyle>
            <a:lvl1pPr>
              <a:spcAft>
                <a:spcPts val="3200"/>
              </a:spcAft>
              <a:defRPr sz="4267"/>
            </a:lvl1pPr>
          </a:lstStyle>
          <a:p>
            <a:pPr>
              <a:spcAft>
                <a:spcPts val="2400"/>
              </a:spcAft>
            </a:pPr>
            <a:r>
              <a:rPr lang="en-GB" sz="4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 slide 36pt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381" y="3501010"/>
            <a:ext cx="6667768" cy="1560173"/>
          </a:xfrm>
        </p:spPr>
        <p:txBody>
          <a:bodyPr>
            <a:noAutofit/>
          </a:bodyPr>
          <a:lstStyle>
            <a:lvl1pPr marL="0" indent="0">
              <a:buNone/>
              <a:defRPr sz="3200" b="1" baseline="0"/>
            </a:lvl1pPr>
          </a:lstStyle>
          <a:p>
            <a:pPr lvl="0"/>
            <a:r>
              <a:rPr lang="en-GB" dirty="0"/>
              <a:t>Presenter name 24pt</a:t>
            </a:r>
            <a:br>
              <a:rPr lang="en-GB" dirty="0"/>
            </a:br>
            <a:r>
              <a:rPr lang="en-GB" dirty="0"/>
              <a:t>Presenter job title</a:t>
            </a:r>
            <a:br>
              <a:rPr lang="en-GB" dirty="0"/>
            </a:br>
            <a:r>
              <a:rPr lang="en-GB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979083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/breaker slide 36p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76" b="11837"/>
          <a:stretch/>
        </p:blipFill>
        <p:spPr>
          <a:xfrm>
            <a:off x="8334827" y="3044959"/>
            <a:ext cx="3857175" cy="38130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1372" y="2636912"/>
            <a:ext cx="11329261" cy="1224136"/>
          </a:xfrm>
        </p:spPr>
        <p:txBody>
          <a:bodyPr/>
          <a:lstStyle>
            <a:lvl1pPr>
              <a:spcAft>
                <a:spcPts val="3200"/>
              </a:spcAft>
              <a:defRPr sz="4267"/>
            </a:lvl1pPr>
          </a:lstStyle>
          <a:p>
            <a:pPr>
              <a:spcAft>
                <a:spcPts val="2400"/>
              </a:spcAft>
            </a:pPr>
            <a:r>
              <a:rPr lang="en-GB" sz="4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Chapter/breaker/question </a:t>
            </a:r>
            <a:br>
              <a:rPr lang="en-GB" sz="4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4800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36pt</a:t>
            </a:r>
          </a:p>
        </p:txBody>
      </p:sp>
    </p:spTree>
    <p:extLst>
      <p:ext uri="{BB962C8B-B14F-4D97-AF65-F5344CB8AC3E}">
        <p14:creationId xmlns:p14="http://schemas.microsoft.com/office/powerpoint/2010/main" val="285463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381" y="2756926"/>
            <a:ext cx="11329259" cy="31923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02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2542"/>
            <a:ext cx="12192000" cy="5864733"/>
          </a:xfrm>
          <a:prstGeom prst="rect">
            <a:avLst/>
          </a:prstGeom>
          <a:solidFill>
            <a:srgbClr val="005EB8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763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4" name="Picture 2" descr="K:\HRODCOMM-C&amp;E_Design\PHOTO LIBRARY\6. LOGOS\1. KCHFT_Kent Community Health Foundation Trust\LOGO 2017\KCHFT\Professional Use\Kent Community Health NHS Foundation Trust RGB 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536" y="452669"/>
            <a:ext cx="3360373" cy="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27385" y="2660917"/>
            <a:ext cx="11314527" cy="307234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8739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63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06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with prior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 userDrawn="1"/>
        </p:nvGrpSpPr>
        <p:grpSpPr>
          <a:xfrm>
            <a:off x="6439403" y="644695"/>
            <a:ext cx="4006589" cy="2671057"/>
            <a:chOff x="5749925" y="1227138"/>
            <a:chExt cx="3052763" cy="2035175"/>
          </a:xfrm>
        </p:grpSpPr>
        <p:pic>
          <p:nvPicPr>
            <p:cNvPr id="38" name="Picture 6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50" t="16553" r="17287" b="25780"/>
            <a:stretch>
              <a:fillRect/>
            </a:stretch>
          </p:blipFill>
          <p:spPr bwMode="auto">
            <a:xfrm>
              <a:off x="5749925" y="1227138"/>
              <a:ext cx="3052763" cy="2035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Rectangle 38"/>
            <p:cNvSpPr/>
            <p:nvPr/>
          </p:nvSpPr>
          <p:spPr>
            <a:xfrm>
              <a:off x="6951663" y="1227138"/>
              <a:ext cx="324643" cy="2576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763"/>
            </a:p>
          </p:txBody>
        </p:sp>
      </p:grpSp>
      <p:pic>
        <p:nvPicPr>
          <p:cNvPr id="40" name="Picture 6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8" t="26583" r="26025" b="39470"/>
          <a:stretch/>
        </p:blipFill>
        <p:spPr bwMode="auto">
          <a:xfrm>
            <a:off x="2165356" y="3301298"/>
            <a:ext cx="1626389" cy="77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 userDrawn="1"/>
        </p:nvSpPr>
        <p:spPr>
          <a:xfrm>
            <a:off x="4373041" y="3291165"/>
            <a:ext cx="2442633" cy="323851"/>
          </a:xfrm>
          <a:prstGeom prst="roundRect">
            <a:avLst>
              <a:gd name="adj" fmla="val 695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140">
              <a:defRPr/>
            </a:pP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ill health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4368808" y="3391181"/>
            <a:ext cx="3839633" cy="922339"/>
          </a:xfrm>
          <a:prstGeom prst="roundRect">
            <a:avLst>
              <a:gd name="adj" fmla="val 695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140">
              <a:defRPr/>
            </a:pP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high quality care </a:t>
            </a: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b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community</a:t>
            </a:r>
          </a:p>
        </p:txBody>
      </p:sp>
      <p:sp>
        <p:nvSpPr>
          <p:cNvPr id="6" name="Rounded Rectangle 5"/>
          <p:cNvSpPr/>
          <p:nvPr userDrawn="1"/>
        </p:nvSpPr>
        <p:spPr>
          <a:xfrm>
            <a:off x="8058158" y="3273370"/>
            <a:ext cx="2493433" cy="328612"/>
          </a:xfrm>
          <a:prstGeom prst="roundRect">
            <a:avLst>
              <a:gd name="adj" fmla="val 695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140">
              <a:defRPr/>
            </a:pP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</a:t>
            </a: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7" name="Rounded Rectangle 6"/>
          <p:cNvSpPr/>
          <p:nvPr userDrawn="1"/>
        </p:nvSpPr>
        <p:spPr>
          <a:xfrm>
            <a:off x="8058152" y="3508904"/>
            <a:ext cx="3649133" cy="396875"/>
          </a:xfrm>
          <a:prstGeom prst="roundRect">
            <a:avLst>
              <a:gd name="adj" fmla="val 695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140">
              <a:defRPr/>
            </a:pP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</a:t>
            </a: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539745" y="4626656"/>
            <a:ext cx="2364323" cy="1417639"/>
          </a:xfrm>
          <a:prstGeom prst="roundRect">
            <a:avLst>
              <a:gd name="adj" fmla="val 272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1219140">
              <a:defRPr/>
            </a:pPr>
            <a:r>
              <a:rPr lang="en-GB" sz="14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quality – </a:t>
            </a:r>
            <a:br>
              <a:rPr lang="en-GB" sz="14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innovate, improve and learn – so everyone gets the best health and wellbeing outcomes. </a:t>
            </a:r>
          </a:p>
        </p:txBody>
      </p:sp>
      <p:sp>
        <p:nvSpPr>
          <p:cNvPr id="9" name="Rounded Rectangle 8"/>
          <p:cNvSpPr/>
          <p:nvPr userDrawn="1"/>
        </p:nvSpPr>
        <p:spPr>
          <a:xfrm>
            <a:off x="2831218" y="4626654"/>
            <a:ext cx="2496700" cy="1682668"/>
          </a:xfrm>
          <a:prstGeom prst="roundRect">
            <a:avLst>
              <a:gd name="adj" fmla="val 41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1219140">
              <a:defRPr/>
            </a:pPr>
            <a:r>
              <a:rPr lang="en-GB" sz="14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our people – </a:t>
            </a:r>
            <a: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engage, develop and value our people so </a:t>
            </a:r>
            <a:b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deliver high-quality care throughout long, rewarding careers. 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5168693" y="4626655"/>
            <a:ext cx="1565159" cy="1778679"/>
          </a:xfrm>
          <a:prstGeom prst="roundRect">
            <a:avLst>
              <a:gd name="adj" fmla="val 41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1219140">
              <a:defRPr/>
            </a:pPr>
            <a:r>
              <a:rPr lang="en-GB" sz="14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Join-up care – </a:t>
            </a:r>
            <a: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progress partnerships </a:t>
            </a:r>
            <a:b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people feel supported </a:t>
            </a:r>
            <a:b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one multi-skilled team.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6817978" y="4626654"/>
            <a:ext cx="2459535" cy="1778677"/>
          </a:xfrm>
          <a:prstGeom prst="roundRect">
            <a:avLst>
              <a:gd name="adj" fmla="val 41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1219140">
              <a:defRPr/>
            </a:pPr>
            <a:r>
              <a:rPr lang="en-GB" sz="14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our digital ways of working – </a:t>
            </a:r>
            <a: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 in technology and training to give more time to care, better access to services and the power of information to all.</a:t>
            </a:r>
          </a:p>
        </p:txBody>
      </p:sp>
      <p:sp>
        <p:nvSpPr>
          <p:cNvPr id="12" name="Rectangle 28"/>
          <p:cNvSpPr>
            <a:spLocks noChangeArrowheads="1"/>
          </p:cNvSpPr>
          <p:nvPr userDrawn="1"/>
        </p:nvSpPr>
        <p:spPr bwMode="auto">
          <a:xfrm>
            <a:off x="431371" y="1686670"/>
            <a:ext cx="7410880" cy="359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A community which </a:t>
            </a:r>
            <a:r>
              <a:rPr lang="en-GB" altLang="en-US" sz="1733" b="1" dirty="0">
                <a:solidFill>
                  <a:srgbClr val="005EB8"/>
                </a:solidFill>
                <a:cs typeface="Arial" pitchFamily="34" charset="0"/>
              </a:rPr>
              <a:t>supports each other </a:t>
            </a: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to </a:t>
            </a:r>
            <a:r>
              <a:rPr lang="en-GB" altLang="en-US" sz="1733" b="1" dirty="0">
                <a:solidFill>
                  <a:srgbClr val="005EB8"/>
                </a:solidFill>
                <a:cs typeface="Arial" pitchFamily="34" charset="0"/>
              </a:rPr>
              <a:t>live well</a:t>
            </a: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.</a:t>
            </a:r>
            <a:endParaRPr lang="en-GB" altLang="en-US" sz="1733" b="1" dirty="0">
              <a:solidFill>
                <a:srgbClr val="005EB8"/>
              </a:solidFill>
              <a:cs typeface="Arial" pitchFamily="34" charset="0"/>
            </a:endParaRPr>
          </a:p>
        </p:txBody>
      </p:sp>
      <p:sp>
        <p:nvSpPr>
          <p:cNvPr id="13" name="Rectangle 29"/>
          <p:cNvSpPr>
            <a:spLocks noChangeArrowheads="1"/>
          </p:cNvSpPr>
          <p:nvPr userDrawn="1"/>
        </p:nvSpPr>
        <p:spPr bwMode="auto">
          <a:xfrm>
            <a:off x="431372" y="2538309"/>
            <a:ext cx="6144683" cy="62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To </a:t>
            </a:r>
            <a:r>
              <a:rPr lang="en-GB" altLang="en-US" sz="1733" b="1" dirty="0">
                <a:solidFill>
                  <a:srgbClr val="005EB8"/>
                </a:solidFill>
                <a:cs typeface="Arial" pitchFamily="34" charset="0"/>
              </a:rPr>
              <a:t>empower adults and children </a:t>
            </a: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to live well, to be the </a:t>
            </a:r>
            <a:r>
              <a:rPr lang="en-GB" altLang="en-US" sz="1733" b="1" dirty="0">
                <a:solidFill>
                  <a:srgbClr val="005EB8"/>
                </a:solidFill>
                <a:cs typeface="Arial" pitchFamily="34" charset="0"/>
              </a:rPr>
              <a:t>best employer </a:t>
            </a: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and </a:t>
            </a:r>
            <a:r>
              <a:rPr lang="en-GB" altLang="en-US" sz="1733" b="1" dirty="0">
                <a:solidFill>
                  <a:srgbClr val="005EB8"/>
                </a:solidFill>
                <a:cs typeface="Arial" pitchFamily="34" charset="0"/>
              </a:rPr>
              <a:t>work with our partners</a:t>
            </a: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 as one.</a:t>
            </a:r>
          </a:p>
        </p:txBody>
      </p:sp>
      <p:sp>
        <p:nvSpPr>
          <p:cNvPr id="15" name="Title 1"/>
          <p:cNvSpPr txBox="1">
            <a:spLocks/>
          </p:cNvSpPr>
          <p:nvPr userDrawn="1"/>
        </p:nvSpPr>
        <p:spPr bwMode="auto">
          <a:xfrm>
            <a:off x="431372" y="1293691"/>
            <a:ext cx="11582829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5EB8"/>
                </a:solidFill>
                <a:latin typeface="Arial "/>
              </a:rPr>
              <a:t>Our vision</a:t>
            </a:r>
          </a:p>
        </p:txBody>
      </p:sp>
      <p:sp>
        <p:nvSpPr>
          <p:cNvPr id="16" name="Title 1"/>
          <p:cNvSpPr txBox="1">
            <a:spLocks/>
          </p:cNvSpPr>
          <p:nvPr userDrawn="1"/>
        </p:nvSpPr>
        <p:spPr bwMode="auto">
          <a:xfrm>
            <a:off x="431372" y="2127151"/>
            <a:ext cx="11582829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5EB8"/>
                </a:solidFill>
                <a:latin typeface="Arial "/>
              </a:rPr>
              <a:t>Our mission</a:t>
            </a:r>
          </a:p>
        </p:txBody>
      </p:sp>
      <p:sp>
        <p:nvSpPr>
          <p:cNvPr id="17" name="Title 1"/>
          <p:cNvSpPr txBox="1">
            <a:spLocks/>
          </p:cNvSpPr>
          <p:nvPr userDrawn="1"/>
        </p:nvSpPr>
        <p:spPr bwMode="auto">
          <a:xfrm>
            <a:off x="431372" y="3270998"/>
            <a:ext cx="336037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5EB8"/>
                </a:solidFill>
                <a:latin typeface="Arial "/>
              </a:rPr>
              <a:t>Our goals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431374" y="1295510"/>
            <a:ext cx="5791415" cy="1"/>
          </a:xfrm>
          <a:prstGeom prst="line">
            <a:avLst/>
          </a:prstGeom>
          <a:ln w="6350">
            <a:solidFill>
              <a:srgbClr val="768692">
                <a:alpha val="5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431374" y="2118397"/>
            <a:ext cx="5791415" cy="0"/>
          </a:xfrm>
          <a:prstGeom prst="line">
            <a:avLst/>
          </a:prstGeom>
          <a:ln w="6350">
            <a:solidFill>
              <a:srgbClr val="768692">
                <a:alpha val="5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431371" y="3230352"/>
            <a:ext cx="5808000" cy="0"/>
          </a:xfrm>
          <a:prstGeom prst="line">
            <a:avLst/>
          </a:prstGeom>
          <a:ln w="6350">
            <a:solidFill>
              <a:srgbClr val="768692">
                <a:alpha val="5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431372" y="4207619"/>
            <a:ext cx="11328829" cy="1"/>
          </a:xfrm>
          <a:prstGeom prst="line">
            <a:avLst/>
          </a:prstGeom>
          <a:ln w="6350">
            <a:solidFill>
              <a:srgbClr val="768692">
                <a:alpha val="5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itle 1"/>
          <p:cNvSpPr txBox="1">
            <a:spLocks/>
          </p:cNvSpPr>
          <p:nvPr userDrawn="1"/>
        </p:nvSpPr>
        <p:spPr bwMode="auto">
          <a:xfrm>
            <a:off x="431372" y="4251966"/>
            <a:ext cx="4224469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5EB8"/>
                </a:solidFill>
                <a:latin typeface="Arial "/>
              </a:rPr>
              <a:t>Our priorities for 2020/21</a:t>
            </a:r>
          </a:p>
        </p:txBody>
      </p:sp>
      <p:sp>
        <p:nvSpPr>
          <p:cNvPr id="28" name="Oval 27"/>
          <p:cNvSpPr/>
          <p:nvPr userDrawn="1"/>
        </p:nvSpPr>
        <p:spPr>
          <a:xfrm>
            <a:off x="499103" y="4773149"/>
            <a:ext cx="96000" cy="96000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29" name="Oval 28"/>
          <p:cNvSpPr/>
          <p:nvPr userDrawn="1"/>
        </p:nvSpPr>
        <p:spPr>
          <a:xfrm>
            <a:off x="2763904" y="4773149"/>
            <a:ext cx="96000" cy="96000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 userDrawn="1"/>
        </p:nvSpPr>
        <p:spPr>
          <a:xfrm>
            <a:off x="5156379" y="4773149"/>
            <a:ext cx="96000" cy="96000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31" name="Oval 30"/>
          <p:cNvSpPr/>
          <p:nvPr userDrawn="1"/>
        </p:nvSpPr>
        <p:spPr>
          <a:xfrm>
            <a:off x="6790883" y="4773149"/>
            <a:ext cx="96000" cy="96000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36" name="TextBox 35"/>
          <p:cNvSpPr txBox="1"/>
          <p:nvPr userDrawn="1"/>
        </p:nvSpPr>
        <p:spPr>
          <a:xfrm>
            <a:off x="377184" y="423379"/>
            <a:ext cx="5971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Our strategy</a:t>
            </a:r>
            <a:endParaRPr lang="en-GB" sz="3763" dirty="0"/>
          </a:p>
        </p:txBody>
      </p:sp>
      <p:sp>
        <p:nvSpPr>
          <p:cNvPr id="46" name="Rectangle 45"/>
          <p:cNvSpPr/>
          <p:nvPr userDrawn="1"/>
        </p:nvSpPr>
        <p:spPr>
          <a:xfrm>
            <a:off x="8341784" y="14371"/>
            <a:ext cx="3791744" cy="1508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763"/>
          </a:p>
        </p:txBody>
      </p:sp>
      <p:pic>
        <p:nvPicPr>
          <p:cNvPr id="47" name="Picture 4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216" y="0"/>
            <a:ext cx="3901784" cy="1680000"/>
          </a:xfrm>
          <a:prstGeom prst="rect">
            <a:avLst/>
          </a:prstGeom>
        </p:spPr>
      </p:pic>
      <p:sp>
        <p:nvSpPr>
          <p:cNvPr id="43" name="Rounded Rectangle 42"/>
          <p:cNvSpPr/>
          <p:nvPr userDrawn="1"/>
        </p:nvSpPr>
        <p:spPr>
          <a:xfrm>
            <a:off x="9277901" y="4626655"/>
            <a:ext cx="2736303" cy="1874689"/>
          </a:xfrm>
          <a:prstGeom prst="roundRect">
            <a:avLst>
              <a:gd name="adj" fmla="val 41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1219140">
              <a:defRPr/>
            </a:pPr>
            <a:r>
              <a:rPr lang="en-GB" sz="14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and reimagine </a:t>
            </a:r>
            <a: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b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 our strong response to COVID-19 with a progressive reset plan – meet changing</a:t>
            </a:r>
          </a:p>
          <a:p>
            <a:pPr defTabSz="1219140">
              <a:defRPr/>
            </a:pPr>
            <a:r>
              <a:rPr lang="en-GB" sz="14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demand, build on positive differences and transform system working.</a:t>
            </a:r>
          </a:p>
        </p:txBody>
      </p:sp>
      <p:sp>
        <p:nvSpPr>
          <p:cNvPr id="44" name="Oval 43"/>
          <p:cNvSpPr/>
          <p:nvPr userDrawn="1"/>
        </p:nvSpPr>
        <p:spPr>
          <a:xfrm>
            <a:off x="9250805" y="4773149"/>
            <a:ext cx="96000" cy="96000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41" name="Oval 40"/>
          <p:cNvSpPr/>
          <p:nvPr userDrawn="1"/>
        </p:nvSpPr>
        <p:spPr>
          <a:xfrm>
            <a:off x="4314832" y="3657843"/>
            <a:ext cx="107949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1867">
              <a:solidFill>
                <a:prstClr val="white"/>
              </a:solidFill>
            </a:endParaRPr>
          </a:p>
        </p:txBody>
      </p:sp>
      <p:sp>
        <p:nvSpPr>
          <p:cNvPr id="42" name="Oval 41"/>
          <p:cNvSpPr/>
          <p:nvPr userDrawn="1"/>
        </p:nvSpPr>
        <p:spPr>
          <a:xfrm>
            <a:off x="4319064" y="3402304"/>
            <a:ext cx="107949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1867">
              <a:solidFill>
                <a:prstClr val="white"/>
              </a:solidFill>
            </a:endParaRPr>
          </a:p>
        </p:txBody>
      </p:sp>
      <p:sp>
        <p:nvSpPr>
          <p:cNvPr id="45" name="Oval 44"/>
          <p:cNvSpPr/>
          <p:nvPr userDrawn="1"/>
        </p:nvSpPr>
        <p:spPr>
          <a:xfrm>
            <a:off x="8004179" y="3657843"/>
            <a:ext cx="107949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1867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 userDrawn="1"/>
        </p:nvSpPr>
        <p:spPr>
          <a:xfrm>
            <a:off x="8008412" y="3402304"/>
            <a:ext cx="107949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186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82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with enabl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439403" y="644695"/>
            <a:ext cx="4006589" cy="2671057"/>
            <a:chOff x="5749925" y="1227138"/>
            <a:chExt cx="3052763" cy="2035175"/>
          </a:xfrm>
        </p:grpSpPr>
        <p:pic>
          <p:nvPicPr>
            <p:cNvPr id="4" name="Picture 6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550" t="16553" r="17287" b="25780"/>
            <a:stretch>
              <a:fillRect/>
            </a:stretch>
          </p:blipFill>
          <p:spPr bwMode="auto">
            <a:xfrm>
              <a:off x="5749925" y="1227138"/>
              <a:ext cx="3052763" cy="2035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Rectangle 4"/>
            <p:cNvSpPr/>
            <p:nvPr/>
          </p:nvSpPr>
          <p:spPr>
            <a:xfrm>
              <a:off x="6951663" y="1227138"/>
              <a:ext cx="324643" cy="2576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3763"/>
            </a:p>
          </p:txBody>
        </p:sp>
      </p:grpSp>
      <p:pic>
        <p:nvPicPr>
          <p:cNvPr id="6" name="Picture 6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68" t="26583" r="26025" b="39470"/>
          <a:stretch/>
        </p:blipFill>
        <p:spPr bwMode="auto">
          <a:xfrm>
            <a:off x="2165356" y="3430834"/>
            <a:ext cx="1626389" cy="77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 userDrawn="1"/>
        </p:nvSpPr>
        <p:spPr>
          <a:xfrm>
            <a:off x="4373041" y="3420701"/>
            <a:ext cx="2442633" cy="323851"/>
          </a:xfrm>
          <a:prstGeom prst="roundRect">
            <a:avLst>
              <a:gd name="adj" fmla="val 695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140">
              <a:defRPr/>
            </a:pP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</a:t>
            </a: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ill health</a:t>
            </a:r>
          </a:p>
        </p:txBody>
      </p:sp>
      <p:sp>
        <p:nvSpPr>
          <p:cNvPr id="8" name="Rounded Rectangle 7"/>
          <p:cNvSpPr/>
          <p:nvPr userDrawn="1"/>
        </p:nvSpPr>
        <p:spPr>
          <a:xfrm>
            <a:off x="4368808" y="3520717"/>
            <a:ext cx="3839633" cy="922339"/>
          </a:xfrm>
          <a:prstGeom prst="roundRect">
            <a:avLst>
              <a:gd name="adj" fmla="val 695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140">
              <a:defRPr/>
            </a:pP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Deliver high quality care </a:t>
            </a: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b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</a:t>
            </a: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community</a:t>
            </a:r>
          </a:p>
        </p:txBody>
      </p:sp>
      <p:sp>
        <p:nvSpPr>
          <p:cNvPr id="9" name="Rounded Rectangle 8"/>
          <p:cNvSpPr/>
          <p:nvPr userDrawn="1"/>
        </p:nvSpPr>
        <p:spPr>
          <a:xfrm>
            <a:off x="8058158" y="3407157"/>
            <a:ext cx="2493433" cy="328612"/>
          </a:xfrm>
          <a:prstGeom prst="roundRect">
            <a:avLst>
              <a:gd name="adj" fmla="val 695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140">
              <a:defRPr/>
            </a:pP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Integrate </a:t>
            </a: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10" name="Rounded Rectangle 9"/>
          <p:cNvSpPr/>
          <p:nvPr userDrawn="1"/>
        </p:nvSpPr>
        <p:spPr>
          <a:xfrm>
            <a:off x="8058152" y="3641894"/>
            <a:ext cx="3649133" cy="396875"/>
          </a:xfrm>
          <a:prstGeom prst="roundRect">
            <a:avLst>
              <a:gd name="adj" fmla="val 6955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1219140">
              <a:defRPr/>
            </a:pP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</a:t>
            </a: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sustainable </a:t>
            </a:r>
            <a:r>
              <a:rPr lang="en-GB" sz="1867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</p:txBody>
      </p:sp>
      <p:sp>
        <p:nvSpPr>
          <p:cNvPr id="15" name="Rectangle 28"/>
          <p:cNvSpPr>
            <a:spLocks noChangeArrowheads="1"/>
          </p:cNvSpPr>
          <p:nvPr userDrawn="1"/>
        </p:nvSpPr>
        <p:spPr bwMode="auto">
          <a:xfrm>
            <a:off x="431371" y="1686670"/>
            <a:ext cx="7410880" cy="359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A community which </a:t>
            </a:r>
            <a:r>
              <a:rPr lang="en-GB" altLang="en-US" sz="1733" b="1" dirty="0">
                <a:solidFill>
                  <a:srgbClr val="005EB8"/>
                </a:solidFill>
                <a:cs typeface="Arial" pitchFamily="34" charset="0"/>
              </a:rPr>
              <a:t>supports each other </a:t>
            </a: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to </a:t>
            </a:r>
            <a:r>
              <a:rPr lang="en-GB" altLang="en-US" sz="1733" b="1" dirty="0">
                <a:solidFill>
                  <a:srgbClr val="005EB8"/>
                </a:solidFill>
                <a:cs typeface="Arial" pitchFamily="34" charset="0"/>
              </a:rPr>
              <a:t>live well</a:t>
            </a: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.</a:t>
            </a:r>
            <a:endParaRPr lang="en-GB" altLang="en-US" sz="1733" b="1" dirty="0">
              <a:solidFill>
                <a:srgbClr val="005EB8"/>
              </a:solidFill>
              <a:cs typeface="Arial" pitchFamily="34" charset="0"/>
            </a:endParaRPr>
          </a:p>
        </p:txBody>
      </p:sp>
      <p:sp>
        <p:nvSpPr>
          <p:cNvPr id="16" name="Rectangle 29"/>
          <p:cNvSpPr>
            <a:spLocks noChangeArrowheads="1"/>
          </p:cNvSpPr>
          <p:nvPr userDrawn="1"/>
        </p:nvSpPr>
        <p:spPr bwMode="auto">
          <a:xfrm>
            <a:off x="431372" y="2570676"/>
            <a:ext cx="6144683" cy="625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To </a:t>
            </a:r>
            <a:r>
              <a:rPr lang="en-GB" altLang="en-US" sz="1733" b="1" dirty="0">
                <a:solidFill>
                  <a:srgbClr val="005EB8"/>
                </a:solidFill>
                <a:cs typeface="Arial" pitchFamily="34" charset="0"/>
              </a:rPr>
              <a:t>empower adults and children </a:t>
            </a: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to live well, to be the </a:t>
            </a:r>
            <a:r>
              <a:rPr lang="en-GB" altLang="en-US" sz="1733" b="1" dirty="0">
                <a:solidFill>
                  <a:srgbClr val="005EB8"/>
                </a:solidFill>
                <a:cs typeface="Arial" pitchFamily="34" charset="0"/>
              </a:rPr>
              <a:t>best employer </a:t>
            </a: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and </a:t>
            </a:r>
            <a:r>
              <a:rPr lang="en-GB" altLang="en-US" sz="1733" b="1" dirty="0">
                <a:solidFill>
                  <a:srgbClr val="005EB8"/>
                </a:solidFill>
                <a:cs typeface="Arial" pitchFamily="34" charset="0"/>
              </a:rPr>
              <a:t>work with our partners</a:t>
            </a:r>
            <a:r>
              <a:rPr lang="en-GB" altLang="en-US" sz="1733" dirty="0">
                <a:solidFill>
                  <a:srgbClr val="005EB8"/>
                </a:solidFill>
                <a:cs typeface="Arial" pitchFamily="34" charset="0"/>
              </a:rPr>
              <a:t> as one.</a:t>
            </a:r>
          </a:p>
        </p:txBody>
      </p:sp>
      <p:sp>
        <p:nvSpPr>
          <p:cNvPr id="17" name="Title 1"/>
          <p:cNvSpPr txBox="1">
            <a:spLocks/>
          </p:cNvSpPr>
          <p:nvPr userDrawn="1"/>
        </p:nvSpPr>
        <p:spPr bwMode="auto">
          <a:xfrm>
            <a:off x="431372" y="1293691"/>
            <a:ext cx="11582829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5EB8"/>
                </a:solidFill>
                <a:latin typeface="Arial "/>
              </a:rPr>
              <a:t>Our vision</a:t>
            </a:r>
          </a:p>
        </p:txBody>
      </p:sp>
      <p:sp>
        <p:nvSpPr>
          <p:cNvPr id="18" name="Title 1"/>
          <p:cNvSpPr txBox="1">
            <a:spLocks/>
          </p:cNvSpPr>
          <p:nvPr userDrawn="1"/>
        </p:nvSpPr>
        <p:spPr bwMode="auto">
          <a:xfrm>
            <a:off x="431372" y="2159519"/>
            <a:ext cx="11582829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5EB8"/>
                </a:solidFill>
                <a:latin typeface="Arial "/>
              </a:rPr>
              <a:t>Our mission</a:t>
            </a:r>
          </a:p>
        </p:txBody>
      </p:sp>
      <p:sp>
        <p:nvSpPr>
          <p:cNvPr id="19" name="Title 1"/>
          <p:cNvSpPr txBox="1">
            <a:spLocks/>
          </p:cNvSpPr>
          <p:nvPr userDrawn="1"/>
        </p:nvSpPr>
        <p:spPr bwMode="auto">
          <a:xfrm>
            <a:off x="431372" y="3400534"/>
            <a:ext cx="336037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5EB8"/>
                </a:solidFill>
                <a:latin typeface="Arial "/>
              </a:rPr>
              <a:t>Our goals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31374" y="1295510"/>
            <a:ext cx="5791415" cy="1"/>
          </a:xfrm>
          <a:prstGeom prst="line">
            <a:avLst/>
          </a:prstGeom>
          <a:ln w="6350">
            <a:solidFill>
              <a:srgbClr val="768692">
                <a:alpha val="5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431374" y="2139976"/>
            <a:ext cx="5791415" cy="0"/>
          </a:xfrm>
          <a:prstGeom prst="line">
            <a:avLst/>
          </a:prstGeom>
          <a:ln w="6350">
            <a:solidFill>
              <a:srgbClr val="768692">
                <a:alpha val="5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431371" y="3305877"/>
            <a:ext cx="5808000" cy="0"/>
          </a:xfrm>
          <a:prstGeom prst="line">
            <a:avLst/>
          </a:prstGeom>
          <a:ln w="6350">
            <a:solidFill>
              <a:srgbClr val="768692">
                <a:alpha val="5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V="1">
            <a:off x="431372" y="4326303"/>
            <a:ext cx="11328829" cy="1"/>
          </a:xfrm>
          <a:prstGeom prst="line">
            <a:avLst/>
          </a:prstGeom>
          <a:ln w="6350">
            <a:solidFill>
              <a:srgbClr val="768692">
                <a:alpha val="5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 userDrawn="1"/>
        </p:nvSpPr>
        <p:spPr>
          <a:xfrm>
            <a:off x="377184" y="423379"/>
            <a:ext cx="5971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05EB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Our strategy</a:t>
            </a:r>
            <a:endParaRPr lang="en-GB" sz="3763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8341784" y="14371"/>
            <a:ext cx="3791744" cy="1508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763"/>
          </a:p>
        </p:txBody>
      </p:sp>
      <p:pic>
        <p:nvPicPr>
          <p:cNvPr id="37" name="Picture 3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216" y="0"/>
            <a:ext cx="3901784" cy="1680000"/>
          </a:xfrm>
          <a:prstGeom prst="rect">
            <a:avLst/>
          </a:prstGeom>
        </p:spPr>
      </p:pic>
      <p:sp>
        <p:nvSpPr>
          <p:cNvPr id="39" name="Rounded Rectangle 38"/>
          <p:cNvSpPr/>
          <p:nvPr userDrawn="1"/>
        </p:nvSpPr>
        <p:spPr>
          <a:xfrm>
            <a:off x="612771" y="4783941"/>
            <a:ext cx="2170399" cy="2250069"/>
          </a:xfrm>
          <a:prstGeom prst="roundRect">
            <a:avLst>
              <a:gd name="adj" fmla="val 2722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1219140">
              <a:defRPr/>
            </a:pP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– </a:t>
            </a:r>
            <a:b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having accessible and integrated technology.</a:t>
            </a:r>
          </a:p>
        </p:txBody>
      </p:sp>
      <p:sp>
        <p:nvSpPr>
          <p:cNvPr id="40" name="Rounded Rectangle 39"/>
          <p:cNvSpPr/>
          <p:nvPr userDrawn="1"/>
        </p:nvSpPr>
        <p:spPr>
          <a:xfrm>
            <a:off x="3235461" y="4783941"/>
            <a:ext cx="2512849" cy="2002677"/>
          </a:xfrm>
          <a:prstGeom prst="roundRect">
            <a:avLst>
              <a:gd name="adj" fmla="val 41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1219140">
              <a:defRPr/>
            </a:pP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– </a:t>
            </a:r>
            <a:b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engaging, developing and valuing our people.</a:t>
            </a:r>
          </a:p>
        </p:txBody>
      </p:sp>
      <p:sp>
        <p:nvSpPr>
          <p:cNvPr id="41" name="Rounded Rectangle 40"/>
          <p:cNvSpPr/>
          <p:nvPr userDrawn="1"/>
        </p:nvSpPr>
        <p:spPr>
          <a:xfrm>
            <a:off x="5842667" y="4783941"/>
            <a:ext cx="2718712" cy="2117123"/>
          </a:xfrm>
          <a:prstGeom prst="roundRect">
            <a:avLst>
              <a:gd name="adj" fmla="val 41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1219140">
              <a:defRPr/>
            </a:pP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Environmental sustainability – </a:t>
            </a:r>
            <a:r>
              <a:rPr lang="en-GB" sz="18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our environmental impact.</a:t>
            </a:r>
          </a:p>
        </p:txBody>
      </p:sp>
      <p:sp>
        <p:nvSpPr>
          <p:cNvPr id="42" name="Rounded Rectangle 41"/>
          <p:cNvSpPr/>
          <p:nvPr userDrawn="1"/>
        </p:nvSpPr>
        <p:spPr>
          <a:xfrm>
            <a:off x="8857301" y="4783939"/>
            <a:ext cx="2711307" cy="2101056"/>
          </a:xfrm>
          <a:prstGeom prst="roundRect">
            <a:avLst>
              <a:gd name="adj" fmla="val 413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defTabSz="1219140">
              <a:defRPr/>
            </a:pPr>
            <a:r>
              <a:rPr lang="en-GB" sz="1867" b="1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leadership –</a:t>
            </a:r>
            <a:r>
              <a:rPr lang="en-GB" sz="1867" b="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population health and wellbeing.</a:t>
            </a:r>
          </a:p>
        </p:txBody>
      </p:sp>
      <p:sp>
        <p:nvSpPr>
          <p:cNvPr id="43" name="Title 1"/>
          <p:cNvSpPr txBox="1">
            <a:spLocks/>
          </p:cNvSpPr>
          <p:nvPr userDrawn="1"/>
        </p:nvSpPr>
        <p:spPr bwMode="auto">
          <a:xfrm>
            <a:off x="407535" y="4341360"/>
            <a:ext cx="11328400" cy="70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21914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b="1" dirty="0">
                <a:solidFill>
                  <a:srgbClr val="005EB8"/>
                </a:solidFill>
                <a:latin typeface="Arial "/>
              </a:rPr>
              <a:t>Our enablers</a:t>
            </a:r>
          </a:p>
        </p:txBody>
      </p:sp>
      <p:sp>
        <p:nvSpPr>
          <p:cNvPr id="44" name="Oval 43"/>
          <p:cNvSpPr/>
          <p:nvPr userDrawn="1"/>
        </p:nvSpPr>
        <p:spPr>
          <a:xfrm>
            <a:off x="562054" y="4951470"/>
            <a:ext cx="107951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45" name="Oval 44"/>
          <p:cNvSpPr/>
          <p:nvPr userDrawn="1"/>
        </p:nvSpPr>
        <p:spPr>
          <a:xfrm>
            <a:off x="3166543" y="4951472"/>
            <a:ext cx="107949" cy="107951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46" name="Oval 45"/>
          <p:cNvSpPr/>
          <p:nvPr userDrawn="1"/>
        </p:nvSpPr>
        <p:spPr>
          <a:xfrm>
            <a:off x="5788000" y="4951470"/>
            <a:ext cx="107949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47" name="Oval 46"/>
          <p:cNvSpPr/>
          <p:nvPr userDrawn="1"/>
        </p:nvSpPr>
        <p:spPr>
          <a:xfrm>
            <a:off x="8789979" y="4951470"/>
            <a:ext cx="107949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51" name="Oval 50"/>
          <p:cNvSpPr/>
          <p:nvPr userDrawn="1"/>
        </p:nvSpPr>
        <p:spPr>
          <a:xfrm>
            <a:off x="4314832" y="3786572"/>
            <a:ext cx="107949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52" name="Oval 51"/>
          <p:cNvSpPr/>
          <p:nvPr userDrawn="1"/>
        </p:nvSpPr>
        <p:spPr>
          <a:xfrm>
            <a:off x="4319064" y="3531033"/>
            <a:ext cx="107949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53" name="Oval 52"/>
          <p:cNvSpPr/>
          <p:nvPr userDrawn="1"/>
        </p:nvSpPr>
        <p:spPr>
          <a:xfrm>
            <a:off x="8004179" y="3786572"/>
            <a:ext cx="107949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  <p:sp>
        <p:nvSpPr>
          <p:cNvPr id="54" name="Oval 53"/>
          <p:cNvSpPr/>
          <p:nvPr userDrawn="1"/>
        </p:nvSpPr>
        <p:spPr>
          <a:xfrm>
            <a:off x="8008412" y="3531033"/>
            <a:ext cx="107949" cy="107949"/>
          </a:xfrm>
          <a:prstGeom prst="ellipse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9140">
              <a:defRPr/>
            </a:pPr>
            <a:endParaRPr lang="en-GB" sz="3763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9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7384" y="1796819"/>
            <a:ext cx="11329257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384" y="2660917"/>
            <a:ext cx="11329257" cy="3237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216" y="0"/>
            <a:ext cx="3901784" cy="168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26" y="5733256"/>
            <a:ext cx="1901932" cy="13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hf hdr="0" ftr="0" dt="0"/>
  <p:txStyles>
    <p:titleStyle>
      <a:lvl1pPr algn="l" defTabSz="1219140" rtl="0" eaLnBrk="1" latinLnBrk="0" hangingPunct="1">
        <a:spcBef>
          <a:spcPct val="0"/>
        </a:spcBef>
        <a:buNone/>
        <a:defRPr sz="4000" b="1" kern="1200">
          <a:solidFill>
            <a:srgbClr val="005EB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78" indent="-457178" algn="l" defTabSz="1219140" rtl="0" eaLnBrk="1" latinLnBrk="0" hangingPunct="1">
        <a:spcBef>
          <a:spcPct val="20000"/>
        </a:spcBef>
        <a:buClr>
          <a:srgbClr val="005EB8"/>
        </a:buClr>
        <a:buSzPct val="110000"/>
        <a:buFont typeface="Wingdings 2" panose="05020102010507070707" pitchFamily="18" charset="2"/>
        <a:buChar char="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50" indent="-380981" algn="l" defTabSz="1219140" rtl="0" eaLnBrk="1" latinLnBrk="0" hangingPunct="1">
        <a:spcBef>
          <a:spcPct val="20000"/>
        </a:spcBef>
        <a:buClr>
          <a:srgbClr val="005EB8"/>
        </a:buClr>
        <a:buSzPct val="110000"/>
        <a:buFont typeface="Wingdings 2" panose="05020102010507070707" pitchFamily="18" charset="2"/>
        <a:buChar char="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25" indent="-304784" algn="l" defTabSz="1219140" rtl="0" eaLnBrk="1" latinLnBrk="0" hangingPunct="1">
        <a:spcBef>
          <a:spcPct val="20000"/>
        </a:spcBef>
        <a:buClr>
          <a:srgbClr val="005EB8"/>
        </a:buClr>
        <a:buSzPct val="110000"/>
        <a:buFont typeface="Wingdings 2" panose="05020102010507070707" pitchFamily="18" charset="2"/>
        <a:buChar char="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493" indent="-304784" algn="l" defTabSz="1219140" rtl="0" eaLnBrk="1" latinLnBrk="0" hangingPunct="1">
        <a:spcBef>
          <a:spcPct val="20000"/>
        </a:spcBef>
        <a:buClr>
          <a:srgbClr val="005EB8"/>
        </a:buClr>
        <a:buSzPct val="110000"/>
        <a:buFont typeface="Wingdings 2" panose="05020102010507070707" pitchFamily="18" charset="2"/>
        <a:buChar char="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062" indent="-304784" algn="l" defTabSz="1219140" rtl="0" eaLnBrk="1" latinLnBrk="0" hangingPunct="1">
        <a:spcBef>
          <a:spcPct val="20000"/>
        </a:spcBef>
        <a:buClr>
          <a:srgbClr val="005EB8"/>
        </a:buClr>
        <a:buSzPct val="110000"/>
        <a:buFont typeface="Wingdings 2" panose="05020102010507070707" pitchFamily="18" charset="2"/>
        <a:buChar char="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632" indent="-304784" algn="l" defTabSz="1219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1219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1219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12191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121914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D8E518-D48B-494A-B973-2DF8E68E80D5}"/>
              </a:ext>
            </a:extLst>
          </p:cNvPr>
          <p:cNvSpPr/>
          <p:nvPr/>
        </p:nvSpPr>
        <p:spPr>
          <a:xfrm>
            <a:off x="4655841" y="1689664"/>
            <a:ext cx="7392819" cy="28565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1219034"/>
            <a:r>
              <a:rPr lang="en-GB" sz="1200" b="1" dirty="0">
                <a:solidFill>
                  <a:schemeClr val="tx1"/>
                </a:solidFill>
                <a:latin typeface="Calibri"/>
              </a:rPr>
              <a:t>Tests of change</a:t>
            </a:r>
            <a:r>
              <a:rPr lang="en-GB" sz="1200" b="1" i="1" dirty="0">
                <a:solidFill>
                  <a:schemeClr val="tx1"/>
                </a:solidFill>
                <a:latin typeface="Calibri"/>
              </a:rPr>
              <a:t>/Programmes of work</a:t>
            </a:r>
            <a:r>
              <a:rPr lang="en-GB" sz="1200" b="1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defTabSz="1219034"/>
            <a:endParaRPr lang="en-GB" sz="1200" b="1" dirty="0">
              <a:solidFill>
                <a:prstClr val="black"/>
              </a:solidFill>
              <a:latin typeface="Calibri"/>
            </a:endParaRPr>
          </a:p>
          <a:p>
            <a:pPr defTabSz="1219034"/>
            <a:endParaRPr lang="en-GB" sz="1200" b="1" dirty="0">
              <a:solidFill>
                <a:prstClr val="black"/>
              </a:solidFill>
              <a:latin typeface="Calibri"/>
            </a:endParaRPr>
          </a:p>
          <a:p>
            <a:pPr marL="122456" indent="-122456" defTabSz="1219034">
              <a:buFont typeface="Arial" panose="020B0604020202020204" pitchFamily="34" charset="0"/>
              <a:buChar char="•"/>
              <a:defRPr/>
            </a:pPr>
            <a:endParaRPr lang="en-GB" sz="1200" b="1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defTabSz="1219034">
              <a:defRPr/>
            </a:pPr>
            <a:endParaRPr lang="en-GB" sz="1200" dirty="0">
              <a:solidFill>
                <a:prstClr val="black"/>
              </a:solidFill>
              <a:highlight>
                <a:srgbClr val="FFFF00"/>
              </a:highlight>
              <a:latin typeface="Calibri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A4BBF-7C77-4059-BFD9-A5F6A57C2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215"/>
            <a:ext cx="12192000" cy="637868"/>
          </a:xfrm>
          <a:solidFill>
            <a:srgbClr val="40BBB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Improvement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: change colour of heading to match most applicable breakthrough objective</a:t>
            </a:r>
            <a:b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Project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team:</a:t>
            </a:r>
            <a:endParaRPr lang="en-GB" sz="1428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E3EE97-7796-497C-BC39-AF4ABAFB40FC}"/>
              </a:ext>
            </a:extLst>
          </p:cNvPr>
          <p:cNvSpPr/>
          <p:nvPr/>
        </p:nvSpPr>
        <p:spPr>
          <a:xfrm>
            <a:off x="143339" y="705959"/>
            <a:ext cx="9025828" cy="909415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1219034"/>
            <a:r>
              <a:rPr lang="en-GB" sz="1200" b="1" dirty="0">
                <a:solidFill>
                  <a:prstClr val="black"/>
                </a:solidFill>
                <a:latin typeface="Calibri"/>
              </a:rPr>
              <a:t>Problem statement</a:t>
            </a:r>
            <a:r>
              <a:rPr lang="en-GB" sz="1200" dirty="0">
                <a:solidFill>
                  <a:prstClr val="black"/>
                </a:solidFill>
                <a:latin typeface="Calibri"/>
              </a:rPr>
              <a:t>: </a:t>
            </a:r>
          </a:p>
          <a:p>
            <a:pPr defTabSz="1219034"/>
            <a:endParaRPr lang="en-GB" sz="1067" dirty="0">
              <a:solidFill>
                <a:srgbClr val="768692"/>
              </a:solidFill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F468F6-E39C-4B28-9301-7BB6C7DC83E9}"/>
              </a:ext>
            </a:extLst>
          </p:cNvPr>
          <p:cNvSpPr/>
          <p:nvPr/>
        </p:nvSpPr>
        <p:spPr>
          <a:xfrm>
            <a:off x="9269835" y="705959"/>
            <a:ext cx="2778824" cy="9094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1219034"/>
            <a:r>
              <a:rPr lang="en-GB" sz="1200" b="1" dirty="0">
                <a:solidFill>
                  <a:schemeClr val="tx1"/>
                </a:solidFill>
                <a:latin typeface="Calibri"/>
              </a:rPr>
              <a:t>SMART aim</a:t>
            </a:r>
            <a:r>
              <a:rPr lang="en-GB" sz="1200" b="1" i="1" dirty="0">
                <a:solidFill>
                  <a:schemeClr val="tx1"/>
                </a:solidFill>
                <a:latin typeface="Calibri"/>
              </a:rPr>
              <a:t>/Vision Statement</a:t>
            </a:r>
            <a:r>
              <a:rPr lang="en-GB" sz="1067" dirty="0">
                <a:solidFill>
                  <a:prstClr val="black"/>
                </a:solidFill>
                <a:latin typeface="Calibri"/>
              </a:rPr>
              <a:t>:</a:t>
            </a:r>
          </a:p>
          <a:p>
            <a:pPr defTabSz="1219034"/>
            <a:r>
              <a:rPr lang="en-GB" sz="1067" dirty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604FBD-47B2-4C5F-9B72-E0A0B1125269}"/>
              </a:ext>
            </a:extLst>
          </p:cNvPr>
          <p:cNvSpPr/>
          <p:nvPr/>
        </p:nvSpPr>
        <p:spPr>
          <a:xfrm>
            <a:off x="143340" y="3429000"/>
            <a:ext cx="4380953" cy="33603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1219034"/>
            <a:r>
              <a:rPr lang="en-GB" sz="1200" b="1" dirty="0">
                <a:solidFill>
                  <a:schemeClr val="tx1"/>
                </a:solidFill>
                <a:latin typeface="Calibri"/>
              </a:rPr>
              <a:t>Data</a:t>
            </a:r>
            <a:r>
              <a:rPr lang="en-GB" sz="1200" b="1" i="1" dirty="0">
                <a:solidFill>
                  <a:schemeClr val="tx1"/>
                </a:solidFill>
                <a:latin typeface="Calibri"/>
              </a:rPr>
              <a:t>/Current state and baseline</a:t>
            </a:r>
          </a:p>
          <a:p>
            <a:pPr defTabSz="1219034"/>
            <a:r>
              <a:rPr lang="en-GB" sz="1200" b="1" i="1" dirty="0">
                <a:solidFill>
                  <a:schemeClr val="tx1"/>
                </a:solidFill>
                <a:latin typeface="Calibri"/>
              </a:rPr>
              <a:t>Measurements for the targets</a:t>
            </a:r>
            <a:r>
              <a:rPr lang="en-GB" sz="1200" dirty="0">
                <a:solidFill>
                  <a:schemeClr val="tx1"/>
                </a:solidFill>
                <a:latin typeface="Calibri"/>
              </a:rPr>
              <a:t>:</a:t>
            </a:r>
          </a:p>
          <a:p>
            <a:pPr defTabSz="1219034"/>
            <a:endParaRPr lang="en-GB" sz="106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B4E732-80DC-4320-A73F-05AA32471FC8}"/>
              </a:ext>
            </a:extLst>
          </p:cNvPr>
          <p:cNvSpPr/>
          <p:nvPr/>
        </p:nvSpPr>
        <p:spPr>
          <a:xfrm>
            <a:off x="143339" y="1689680"/>
            <a:ext cx="4380952" cy="16433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1219034"/>
            <a:r>
              <a:rPr lang="en-GB" sz="1200" b="1" dirty="0">
                <a:solidFill>
                  <a:schemeClr val="tx1"/>
                </a:solidFill>
                <a:latin typeface="Calibri"/>
              </a:rPr>
              <a:t>Measures to track improvement</a:t>
            </a:r>
            <a:r>
              <a:rPr lang="en-GB" sz="1200" b="1" i="1" dirty="0">
                <a:solidFill>
                  <a:schemeClr val="tx1"/>
                </a:solidFill>
                <a:latin typeface="Calibri"/>
              </a:rPr>
              <a:t>/Targets</a:t>
            </a:r>
            <a:r>
              <a:rPr lang="en-GB" sz="1200" b="1" dirty="0">
                <a:solidFill>
                  <a:schemeClr val="tx1"/>
                </a:solidFill>
                <a:latin typeface="Calibri"/>
              </a:rPr>
              <a:t>:</a:t>
            </a:r>
          </a:p>
          <a:p>
            <a:pPr defTabSz="1219034"/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ACACA2-C349-4094-8BD1-99CA15B535B1}"/>
              </a:ext>
            </a:extLst>
          </p:cNvPr>
          <p:cNvSpPr/>
          <p:nvPr/>
        </p:nvSpPr>
        <p:spPr>
          <a:xfrm>
            <a:off x="4675949" y="4620501"/>
            <a:ext cx="7392819" cy="21688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defTabSz="1219034"/>
            <a:r>
              <a:rPr lang="en-GB" sz="1200" b="1" dirty="0">
                <a:solidFill>
                  <a:schemeClr val="tx1"/>
                </a:solidFill>
                <a:latin typeface="Calibri"/>
              </a:rPr>
              <a:t>Results, what we learned and what’s next</a:t>
            </a:r>
            <a:r>
              <a:rPr lang="en-GB" sz="1200" b="1" i="1" dirty="0">
                <a:solidFill>
                  <a:schemeClr val="tx1"/>
                </a:solidFill>
                <a:latin typeface="Calibri"/>
              </a:rPr>
              <a:t>/Analysis</a:t>
            </a:r>
            <a:r>
              <a:rPr lang="en-GB" sz="1200" b="1" dirty="0">
                <a:solidFill>
                  <a:schemeClr val="tx1"/>
                </a:solidFill>
                <a:latin typeface="Calibri"/>
              </a:rPr>
              <a:t>:</a:t>
            </a:r>
          </a:p>
          <a:p>
            <a:pPr defTabSz="1219034"/>
            <a:endParaRPr lang="en-GB" sz="1200" dirty="0"/>
          </a:p>
          <a:p>
            <a:pPr defTabSz="1219034"/>
            <a:endParaRPr lang="en-GB" sz="1200" dirty="0"/>
          </a:p>
          <a:p>
            <a:pPr defTabSz="1219034"/>
            <a:endParaRPr lang="en-GB" sz="1200" b="1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4332" y="66579"/>
            <a:ext cx="826289" cy="4922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75" y="52446"/>
            <a:ext cx="520545" cy="52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1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CHFT master slides">
  <a:themeElements>
    <a:clrScheme name="KCHFT">
      <a:dk1>
        <a:sysClr val="windowText" lastClr="000000"/>
      </a:dk1>
      <a:lt1>
        <a:sysClr val="window" lastClr="FFFFFF"/>
      </a:lt1>
      <a:dk2>
        <a:srgbClr val="005EB8"/>
      </a:dk2>
      <a:lt2>
        <a:srgbClr val="FFFFFF"/>
      </a:lt2>
      <a:accent1>
        <a:srgbClr val="768692"/>
      </a:accent1>
      <a:accent2>
        <a:srgbClr val="41B6E6"/>
      </a:accent2>
      <a:accent3>
        <a:srgbClr val="78BE20"/>
      </a:accent3>
      <a:accent4>
        <a:srgbClr val="AE2573"/>
      </a:accent4>
      <a:accent5>
        <a:srgbClr val="330072"/>
      </a:accent5>
      <a:accent6>
        <a:srgbClr val="003087"/>
      </a:accent6>
      <a:hlink>
        <a:srgbClr val="005EB8"/>
      </a:hlink>
      <a:folHlink>
        <a:srgbClr val="AE25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276</Words>
  <Application>Microsoft Office PowerPoint</Application>
  <PresentationFormat>Widescreen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</vt:lpstr>
      <vt:lpstr>Calibri</vt:lpstr>
      <vt:lpstr>Wingdings 2</vt:lpstr>
      <vt:lpstr>KCHFT master slides</vt:lpstr>
      <vt:lpstr>                                         Improvement : change colour of heading to match most applicable breakthrough objective                                          Project team: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 : xxx Key areas of focus: xxxxx</dc:title>
  <dc:creator>DONOVAN, Sarah (KENT COMMUNITY HEALTH NHS FOUNDATION TRUST)</dc:creator>
  <cp:lastModifiedBy>CULLUM, Katie (CAMBRIDGE UNIVERSITY HOSPITALS NHS FOUNDATION TRUST)</cp:lastModifiedBy>
  <cp:revision>22</cp:revision>
  <cp:lastPrinted>2023-08-14T08:17:17Z</cp:lastPrinted>
  <dcterms:created xsi:type="dcterms:W3CDTF">2023-05-15T10:48:55Z</dcterms:created>
  <dcterms:modified xsi:type="dcterms:W3CDTF">2024-03-25T10:50:48Z</dcterms:modified>
</cp:coreProperties>
</file>